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69" r:id="rId2"/>
    <p:sldId id="257" r:id="rId3"/>
    <p:sldId id="266" r:id="rId4"/>
    <p:sldId id="262" r:id="rId5"/>
    <p:sldId id="268" r:id="rId6"/>
    <p:sldId id="261" r:id="rId7"/>
    <p:sldId id="258" r:id="rId8"/>
    <p:sldId id="265" r:id="rId9"/>
    <p:sldId id="264" r:id="rId10"/>
    <p:sldId id="260" r:id="rId11"/>
    <p:sldId id="263" r:id="rId12"/>
    <p:sldId id="267"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3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DB24DF2-DE25-428A-A3DA-AA5D8F96167C}" type="datetimeFigureOut">
              <a:rPr lang="ar-IQ" smtClean="0"/>
              <a:t>26/03/1445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9FD7D8-9DEB-4F1B-A0B7-8B694FE37C95}" type="slidenum">
              <a:rPr lang="ar-IQ" smtClean="0"/>
              <a:t>‹#›</a:t>
            </a:fld>
            <a:endParaRPr lang="ar-IQ"/>
          </a:p>
        </p:txBody>
      </p:sp>
    </p:spTree>
    <p:extLst>
      <p:ext uri="{BB962C8B-B14F-4D97-AF65-F5344CB8AC3E}">
        <p14:creationId xmlns:p14="http://schemas.microsoft.com/office/powerpoint/2010/main" val="23744408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E9FD7D8-9DEB-4F1B-A0B7-8B694FE37C95}" type="slidenum">
              <a:rPr lang="ar-IQ" smtClean="0"/>
              <a:t>10</a:t>
            </a:fld>
            <a:endParaRPr lang="ar-IQ"/>
          </a:p>
        </p:txBody>
      </p:sp>
    </p:spTree>
    <p:extLst>
      <p:ext uri="{BB962C8B-B14F-4D97-AF65-F5344CB8AC3E}">
        <p14:creationId xmlns:p14="http://schemas.microsoft.com/office/powerpoint/2010/main" val="275476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FB0B33D-62CF-47D2-9F2D-1BCDFF767E79}" type="datetimeFigureOut">
              <a:rPr lang="ar-IQ" smtClean="0"/>
              <a:t>26/03/1445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351406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B0B33D-62CF-47D2-9F2D-1BCDFF767E79}" type="datetimeFigureOut">
              <a:rPr lang="ar-IQ" smtClean="0"/>
              <a:t>26/03/1445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265259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B0B33D-62CF-47D2-9F2D-1BCDFF767E79}" type="datetimeFigureOut">
              <a:rPr lang="ar-IQ" smtClean="0"/>
              <a:t>26/03/1445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89681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B0B33D-62CF-47D2-9F2D-1BCDFF767E79}" type="datetimeFigureOut">
              <a:rPr lang="ar-IQ" smtClean="0"/>
              <a:t>26/03/1445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294798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FB0B33D-62CF-47D2-9F2D-1BCDFF767E79}" type="datetimeFigureOut">
              <a:rPr lang="ar-IQ" smtClean="0"/>
              <a:t>26/03/1445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171724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FB0B33D-62CF-47D2-9F2D-1BCDFF767E79}" type="datetimeFigureOut">
              <a:rPr lang="ar-IQ" smtClean="0"/>
              <a:t>26/03/1445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141017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FB0B33D-62CF-47D2-9F2D-1BCDFF767E79}" type="datetimeFigureOut">
              <a:rPr lang="ar-IQ" smtClean="0"/>
              <a:t>26/03/1445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392451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FB0B33D-62CF-47D2-9F2D-1BCDFF767E79}" type="datetimeFigureOut">
              <a:rPr lang="ar-IQ" smtClean="0"/>
              <a:t>26/03/1445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408429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FB0B33D-62CF-47D2-9F2D-1BCDFF767E79}" type="datetimeFigureOut">
              <a:rPr lang="ar-IQ" smtClean="0"/>
              <a:t>26/03/1445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164518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FB0B33D-62CF-47D2-9F2D-1BCDFF767E79}" type="datetimeFigureOut">
              <a:rPr lang="ar-IQ" smtClean="0"/>
              <a:t>26/03/1445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322558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FB0B33D-62CF-47D2-9F2D-1BCDFF767E79}" type="datetimeFigureOut">
              <a:rPr lang="ar-IQ" smtClean="0"/>
              <a:t>26/03/1445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6D09039-ACDC-4FA2-8513-CB4623840228}" type="slidenum">
              <a:rPr lang="ar-IQ" smtClean="0"/>
              <a:t>‹#›</a:t>
            </a:fld>
            <a:endParaRPr lang="ar-IQ"/>
          </a:p>
        </p:txBody>
      </p:sp>
    </p:spTree>
    <p:extLst>
      <p:ext uri="{BB962C8B-B14F-4D97-AF65-F5344CB8AC3E}">
        <p14:creationId xmlns:p14="http://schemas.microsoft.com/office/powerpoint/2010/main" val="413155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B0B33D-62CF-47D2-9F2D-1BCDFF767E79}" type="datetimeFigureOut">
              <a:rPr lang="ar-IQ" smtClean="0"/>
              <a:t>26/03/1445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D09039-ACDC-4FA2-8513-CB4623840228}" type="slidenum">
              <a:rPr lang="ar-IQ" smtClean="0"/>
              <a:t>‹#›</a:t>
            </a:fld>
            <a:endParaRPr lang="ar-IQ"/>
          </a:p>
        </p:txBody>
      </p:sp>
    </p:spTree>
    <p:extLst>
      <p:ext uri="{BB962C8B-B14F-4D97-AF65-F5344CB8AC3E}">
        <p14:creationId xmlns:p14="http://schemas.microsoft.com/office/powerpoint/2010/main" val="2393610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51719" y="785695"/>
            <a:ext cx="4988921" cy="1584177"/>
          </a:xfrm>
        </p:spPr>
        <p:txBody>
          <a:bodyPr>
            <a:normAutofit/>
          </a:bodyPr>
          <a:lstStyle/>
          <a:p>
            <a:r>
              <a:rPr lang="ar-IQ" dirty="0" smtClean="0"/>
              <a:t>اليوم العالمي لإدارة النفايات الالكترونية </a:t>
            </a:r>
            <a:endParaRPr lang="ar-IQ" dirty="0"/>
          </a:p>
        </p:txBody>
      </p:sp>
      <p:sp>
        <p:nvSpPr>
          <p:cNvPr id="4" name="عنصر نائب للمحتوى 3"/>
          <p:cNvSpPr>
            <a:spLocks noGrp="1"/>
          </p:cNvSpPr>
          <p:nvPr>
            <p:ph idx="1"/>
          </p:nvPr>
        </p:nvSpPr>
        <p:spPr>
          <a:xfrm>
            <a:off x="457200" y="3429000"/>
            <a:ext cx="8229600" cy="2697163"/>
          </a:xfrm>
        </p:spPr>
        <p:txBody>
          <a:bodyPr>
            <a:normAutofit/>
          </a:bodyPr>
          <a:lstStyle/>
          <a:p>
            <a:pPr marL="0" indent="0" algn="ctr">
              <a:buNone/>
            </a:pPr>
            <a:r>
              <a:rPr lang="ar-IQ" dirty="0" smtClean="0"/>
              <a:t> </a:t>
            </a:r>
            <a:endParaRPr lang="ar-IQ" dirty="0"/>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34" t="7531" r="4339" b="13687"/>
          <a:stretch/>
        </p:blipFill>
        <p:spPr bwMode="auto">
          <a:xfrm>
            <a:off x="179512" y="96540"/>
            <a:ext cx="2531512" cy="227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057" y="96540"/>
            <a:ext cx="2076344" cy="196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619672" y="3983106"/>
            <a:ext cx="6174432" cy="1938992"/>
          </a:xfrm>
          <a:prstGeom prst="rect">
            <a:avLst/>
          </a:prstGeom>
        </p:spPr>
        <p:txBody>
          <a:bodyPr wrap="square">
            <a:spAutoFit/>
          </a:bodyPr>
          <a:lstStyle/>
          <a:p>
            <a:pPr algn="ctr"/>
            <a:r>
              <a:rPr lang="ar-IQ" sz="2400" b="1" dirty="0"/>
              <a:t>( النفايات الالكترونية ثورة تنموية وكارثة بيئية)</a:t>
            </a:r>
            <a:br>
              <a:rPr lang="ar-IQ" sz="2400" b="1" dirty="0"/>
            </a:br>
            <a:r>
              <a:rPr lang="ar-IQ" sz="2400" b="1" dirty="0"/>
              <a:t>اعداد  الباحثات في مركز ابحاث الحمض النووي </a:t>
            </a:r>
            <a:br>
              <a:rPr lang="ar-IQ" sz="2400" b="1" dirty="0"/>
            </a:br>
            <a:r>
              <a:rPr lang="ar-IQ" sz="2400" b="1" dirty="0" err="1"/>
              <a:t>م.م</a:t>
            </a:r>
            <a:r>
              <a:rPr lang="ar-IQ" sz="2400" b="1" dirty="0"/>
              <a:t>. زينب قاسم محمد حلو</a:t>
            </a:r>
            <a:br>
              <a:rPr lang="ar-IQ" sz="2400" b="1" dirty="0"/>
            </a:br>
            <a:r>
              <a:rPr lang="ar-IQ" sz="2400" b="1" dirty="0" err="1"/>
              <a:t>م.م.نور</a:t>
            </a:r>
            <a:r>
              <a:rPr lang="ar-IQ" sz="2400" b="1" dirty="0"/>
              <a:t> جمال طالب</a:t>
            </a:r>
            <a:br>
              <a:rPr lang="ar-IQ" sz="2400" b="1" dirty="0"/>
            </a:br>
            <a:r>
              <a:rPr lang="ar-IQ" sz="2400" b="1" dirty="0" err="1"/>
              <a:t>م.بايولوجي</a:t>
            </a:r>
            <a:r>
              <a:rPr lang="ar-IQ" sz="2400" b="1" dirty="0"/>
              <a:t> :سناء عمران راضي</a:t>
            </a:r>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342090"/>
            <a:ext cx="3744416" cy="155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37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39752" y="274638"/>
            <a:ext cx="6347048" cy="1143000"/>
          </a:xfrm>
        </p:spPr>
        <p:txBody>
          <a:bodyPr/>
          <a:lstStyle/>
          <a:p>
            <a:r>
              <a:rPr lang="ar-IQ" dirty="0" smtClean="0"/>
              <a:t>اسباب تراكم المخلفات الالكترونية </a:t>
            </a:r>
            <a:endParaRPr lang="ar-IQ" dirty="0"/>
          </a:p>
        </p:txBody>
      </p:sp>
      <p:sp>
        <p:nvSpPr>
          <p:cNvPr id="3" name="عنصر نائب للمحتوى 2"/>
          <p:cNvSpPr>
            <a:spLocks noGrp="1"/>
          </p:cNvSpPr>
          <p:nvPr>
            <p:ph idx="1"/>
          </p:nvPr>
        </p:nvSpPr>
        <p:spPr/>
        <p:txBody>
          <a:bodyPr>
            <a:normAutofit fontScale="92500" lnSpcReduction="10000"/>
          </a:bodyPr>
          <a:lstStyle/>
          <a:p>
            <a:pPr marL="0" indent="0" algn="just">
              <a:buNone/>
            </a:pPr>
            <a:r>
              <a:rPr lang="ar-IQ" dirty="0" smtClean="0"/>
              <a:t>1- اعتماد الدول النامية على الاجهزة الكهربائية والالكترونية المستعملة او المعاد تصنيعها والتي قد يتم استيراد معظمها دون الأخذ </a:t>
            </a:r>
            <a:r>
              <a:rPr lang="ar-IQ" dirty="0" err="1" smtClean="0"/>
              <a:t>باجراء</a:t>
            </a:r>
            <a:r>
              <a:rPr lang="ar-IQ" dirty="0" smtClean="0"/>
              <a:t> اختبارات السلامة</a:t>
            </a:r>
          </a:p>
          <a:p>
            <a:pPr marL="0" indent="0" algn="just">
              <a:buNone/>
            </a:pPr>
            <a:r>
              <a:rPr lang="ar-IQ" dirty="0" smtClean="0"/>
              <a:t>2- غياب البنى التحتية </a:t>
            </a:r>
            <a:r>
              <a:rPr lang="ar-IQ" dirty="0" err="1" smtClean="0"/>
              <a:t>لادارة</a:t>
            </a:r>
            <a:r>
              <a:rPr lang="ar-IQ" dirty="0" smtClean="0"/>
              <a:t> النفايات الالكترونية في البلدان النامية </a:t>
            </a:r>
          </a:p>
          <a:p>
            <a:pPr marL="0" indent="0" algn="just">
              <a:buNone/>
            </a:pPr>
            <a:r>
              <a:rPr lang="ar-IQ" dirty="0" smtClean="0"/>
              <a:t>3- غياب التشريعات يمكن من خلالها التعامل مع النفايات  والمخلفات الالكترونية </a:t>
            </a:r>
          </a:p>
          <a:p>
            <a:pPr marL="0" indent="0" algn="just">
              <a:buNone/>
            </a:pPr>
            <a:r>
              <a:rPr lang="ar-IQ" dirty="0" smtClean="0"/>
              <a:t>4- غياب ثقافة اعادة التدوير في معظم البلدات </a:t>
            </a:r>
            <a:r>
              <a:rPr lang="ar-IQ" dirty="0" err="1" smtClean="0"/>
              <a:t>المستهلكه</a:t>
            </a:r>
            <a:r>
              <a:rPr lang="ar-IQ" dirty="0" smtClean="0"/>
              <a:t> </a:t>
            </a:r>
          </a:p>
          <a:p>
            <a:pPr marL="0" indent="0" algn="just">
              <a:buNone/>
            </a:pPr>
            <a:r>
              <a:rPr lang="ar-IQ" dirty="0" smtClean="0"/>
              <a:t>5- اعتماد الشركات المنتجة على العمر القصير نسبيا  </a:t>
            </a:r>
            <a:r>
              <a:rPr lang="ar-IQ" dirty="0" err="1"/>
              <a:t>للاجهزة</a:t>
            </a:r>
            <a:r>
              <a:rPr lang="ar-IQ" dirty="0"/>
              <a:t> الالكترونية </a:t>
            </a:r>
          </a:p>
        </p:txBody>
      </p:sp>
    </p:spTree>
    <p:extLst>
      <p:ext uri="{BB962C8B-B14F-4D97-AF65-F5344CB8AC3E}">
        <p14:creationId xmlns:p14="http://schemas.microsoft.com/office/powerpoint/2010/main" val="91402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الطرق الصحيحة لتدوير المخلفات الالكترونية </a:t>
            </a:r>
            <a:endParaRPr lang="ar-IQ" dirty="0"/>
          </a:p>
        </p:txBody>
      </p:sp>
      <p:sp>
        <p:nvSpPr>
          <p:cNvPr id="3" name="عنصر نائب للمحتوى 2"/>
          <p:cNvSpPr>
            <a:spLocks noGrp="1"/>
          </p:cNvSpPr>
          <p:nvPr>
            <p:ph idx="1"/>
          </p:nvPr>
        </p:nvSpPr>
        <p:spPr>
          <a:xfrm>
            <a:off x="457200" y="1600201"/>
            <a:ext cx="8229600" cy="3124944"/>
          </a:xfrm>
        </p:spPr>
        <p:txBody>
          <a:bodyPr>
            <a:normAutofit fontScale="70000" lnSpcReduction="20000"/>
          </a:bodyPr>
          <a:lstStyle/>
          <a:p>
            <a:pPr marL="514350" indent="-514350">
              <a:buFont typeface="+mj-lt"/>
              <a:buAutoNum type="arabicPeriod"/>
            </a:pPr>
            <a:r>
              <a:rPr lang="ar-IQ" dirty="0"/>
              <a:t>وضع معايير واشتراطات للسلامة الصحية والبيئية للشركات المصنعة للأجهزة الالكترونية</a:t>
            </a:r>
          </a:p>
          <a:p>
            <a:pPr marL="514350" indent="-514350">
              <a:buFont typeface="+mj-lt"/>
              <a:buAutoNum type="arabicPeriod"/>
            </a:pPr>
            <a:r>
              <a:rPr lang="ar-IQ" dirty="0"/>
              <a:t>القيام بحملات توعوية للمجتمع في بيان ضرر النفايات الالكترونية.</a:t>
            </a:r>
          </a:p>
          <a:p>
            <a:pPr marL="514350" indent="-514350">
              <a:buFont typeface="+mj-lt"/>
              <a:buAutoNum type="arabicPeriod"/>
            </a:pPr>
            <a:r>
              <a:rPr lang="ar-IQ" dirty="0"/>
              <a:t>استخدام اجهزه إلكترونية بمواصفات عالية الجودة وتجنب شراء الأجهزة المقلدة.</a:t>
            </a:r>
          </a:p>
          <a:p>
            <a:pPr marL="514350" indent="-514350">
              <a:buFont typeface="+mj-lt"/>
              <a:buAutoNum type="arabicPeriod"/>
            </a:pPr>
            <a:r>
              <a:rPr lang="ar-IQ" dirty="0" smtClean="0"/>
              <a:t>توفير </a:t>
            </a:r>
            <a:r>
              <a:rPr lang="ar-IQ" dirty="0"/>
              <a:t>مصانع متخصصة لتدوير النفايات الالكترونية وإعادة استخدامها بالطرق الصحيحة.</a:t>
            </a:r>
          </a:p>
          <a:p>
            <a:pPr marL="514350" indent="-514350">
              <a:buFont typeface="+mj-lt"/>
              <a:buAutoNum type="arabicPeriod"/>
            </a:pPr>
            <a:r>
              <a:rPr lang="ar-IQ" dirty="0" smtClean="0"/>
              <a:t>الصيانة </a:t>
            </a:r>
            <a:r>
              <a:rPr lang="ar-IQ" dirty="0"/>
              <a:t>الدورية للأجهزة الالكترونية والكهربائية الموجودة </a:t>
            </a:r>
            <a:r>
              <a:rPr lang="ar-IQ" dirty="0" smtClean="0"/>
              <a:t>في المنازل</a:t>
            </a:r>
            <a:r>
              <a:rPr lang="ar-IQ" dirty="0"/>
              <a:t>.</a:t>
            </a:r>
          </a:p>
          <a:p>
            <a:pPr marL="514350" indent="-514350">
              <a:buFont typeface="+mj-lt"/>
              <a:buAutoNum type="arabicPeriod"/>
            </a:pPr>
            <a:r>
              <a:rPr lang="ar-IQ" dirty="0"/>
              <a:t>تشجيع البحث العلمي في مجال التأثيرات التي تنجم من النفايات الالكترونية على البيئة والصحة</a:t>
            </a:r>
            <a:r>
              <a:rPr lang="ar-IQ" dirty="0" smtClean="0"/>
              <a:t>.</a:t>
            </a:r>
            <a:endParaRPr lang="ar-IQ"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049"/>
          <a:stretch/>
        </p:blipFill>
        <p:spPr bwMode="auto">
          <a:xfrm>
            <a:off x="125412" y="4149080"/>
            <a:ext cx="2502371" cy="248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13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060848"/>
            <a:ext cx="8229600" cy="1800200"/>
          </a:xfr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ar-IQ"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دمتم سالمين </a:t>
            </a:r>
            <a:endParaRPr lang="ar-IQ"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4385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71800" y="274638"/>
            <a:ext cx="5915000" cy="1143000"/>
          </a:xfrm>
        </p:spPr>
        <p:txBody>
          <a:bodyPr/>
          <a:lstStyle/>
          <a:p>
            <a:r>
              <a:rPr lang="ar-IQ" dirty="0" smtClean="0"/>
              <a:t>ماهي النفايات الالكترونية </a:t>
            </a:r>
            <a:endParaRPr lang="ar-IQ" dirty="0"/>
          </a:p>
        </p:txBody>
      </p:sp>
      <p:sp>
        <p:nvSpPr>
          <p:cNvPr id="3" name="عنصر نائب للمحتوى 2"/>
          <p:cNvSpPr>
            <a:spLocks noGrp="1"/>
          </p:cNvSpPr>
          <p:nvPr>
            <p:ph idx="1"/>
          </p:nvPr>
        </p:nvSpPr>
        <p:spPr>
          <a:xfrm>
            <a:off x="395536" y="2420888"/>
            <a:ext cx="8229600" cy="3528392"/>
          </a:xfrm>
        </p:spPr>
        <p:txBody>
          <a:bodyPr>
            <a:normAutofit/>
          </a:bodyPr>
          <a:lstStyle/>
          <a:p>
            <a:pPr marL="0" indent="0">
              <a:buNone/>
            </a:pPr>
            <a:r>
              <a:rPr lang="ar-IQ" dirty="0"/>
              <a:t>النفايات الالكترونية </a:t>
            </a:r>
            <a:r>
              <a:rPr lang="ar-IQ" dirty="0" smtClean="0"/>
              <a:t>:</a:t>
            </a:r>
          </a:p>
          <a:p>
            <a:pPr marL="0" indent="0">
              <a:buNone/>
            </a:pPr>
            <a:r>
              <a:rPr lang="ar-IQ" dirty="0" smtClean="0"/>
              <a:t>هي </a:t>
            </a:r>
            <a:r>
              <a:rPr lang="ar-IQ" dirty="0"/>
              <a:t>نتاج استهلاك المعدات والأجهزة الالكترونية التي أصبحت اليوم تشكل قضية بيئية عالمية، حيث بلغت حجم النفايات الالكترونية في كل عام ما بين 20 إلى 50 مليون طن في جميع أنحاء العالم والتي تشكل خطر كبير على صحة الإنسان والبيئة</a:t>
            </a:r>
            <a:r>
              <a:rPr lang="ar-IQ" dirty="0" smtClean="0"/>
              <a:t>.</a:t>
            </a:r>
          </a:p>
          <a:p>
            <a:pPr marL="0" indent="0">
              <a:buNone/>
            </a:pPr>
            <a:r>
              <a:rPr lang="ar-IQ" dirty="0" smtClean="0"/>
              <a:t>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3096344"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31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75558"/>
            <a:ext cx="8229600" cy="2664296"/>
          </a:xfrm>
        </p:spPr>
        <p:txBody>
          <a:bodyPr/>
          <a:lstStyle/>
          <a:p>
            <a:pPr marL="0" indent="0" algn="just">
              <a:buNone/>
            </a:pPr>
            <a:r>
              <a:rPr lang="ar-IQ" dirty="0"/>
              <a:t>ومن الالكترونيات الأكثر استخداما في حياتنا اليومية: التلفزيون، الكمبيوتر المحمول وتوابعه (طابعة، كاميرا رقمية، ماسح ضوئي) الهواتف النقالة، الأجهزة اللوحية، البطاريات، الفاكس والأجهزة المنزلية (الثلاجة، الميكروويف) وغيرها.</a:t>
            </a:r>
          </a:p>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8820"/>
            <a:ext cx="3312368" cy="273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16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16632"/>
            <a:ext cx="8229600" cy="4525963"/>
          </a:xfrm>
        </p:spPr>
        <p:txBody>
          <a:bodyPr/>
          <a:lstStyle/>
          <a:p>
            <a:pPr marL="0" indent="0">
              <a:buNone/>
            </a:pPr>
            <a:r>
              <a:rPr lang="ar-IQ" dirty="0"/>
              <a:t>تغلغلت تكنولوجيا المعلومات والاتصالات وشبكات </a:t>
            </a:r>
            <a:r>
              <a:rPr lang="ar-IQ" dirty="0" err="1"/>
              <a:t>الانرنيت</a:t>
            </a:r>
            <a:r>
              <a:rPr lang="ar-IQ" dirty="0"/>
              <a:t> في كل جانب من جوانب الحياة الحديثة,</a:t>
            </a:r>
          </a:p>
          <a:p>
            <a:pPr marL="0" indent="0">
              <a:buNone/>
            </a:pPr>
            <a:r>
              <a:rPr lang="ar-IQ" dirty="0" smtClean="0"/>
              <a:t>وادى </a:t>
            </a:r>
            <a:r>
              <a:rPr lang="ar-IQ" dirty="0"/>
              <a:t>النمو السريع في تكنولوجيا المعلومات والاتصالات الى تحسن وسرعة في شتى مجالات الحياة ولكن في الوقت نفسه ادى الى انخفاض في عمر المنتجات مما ادى الى توليد كميات كبيرة من نفايات المعدات الكهربائية والالكترونية سنويا ,</a:t>
            </a:r>
          </a:p>
          <a:p>
            <a:endParaRPr lang="ar-IQ"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29000"/>
            <a:ext cx="4943729" cy="278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63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330"/>
            <a:ext cx="7992888" cy="625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69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a:t>والنفايات الالكترونية  واحدة من اسرع مشاكل التلوث نموا في جميع انحاء العالم وقد ادى هوس العالم بالتكنولوجيا الى تحول النفايات الالكترونية الى تيار النفايات الاسرع نموا على وجه الارض , حيث وصف الرئيس السابق لبرنامج الامم المتحدة للبيئة ازمة النفايات الالكترونية  بأنها « تسونامي من النفايات </a:t>
            </a:r>
          </a:p>
          <a:p>
            <a:pPr marL="0" indent="0">
              <a:buNone/>
            </a:pP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80764"/>
            <a:ext cx="4104456" cy="23532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47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كمية النفايات الالكترونية في ارجاء العالم</a:t>
            </a:r>
            <a:endParaRPr lang="ar-IQ" dirty="0"/>
          </a:p>
        </p:txBody>
      </p:sp>
      <p:sp>
        <p:nvSpPr>
          <p:cNvPr id="3" name="عنصر نائب للمحتوى 2"/>
          <p:cNvSpPr>
            <a:spLocks noGrp="1"/>
          </p:cNvSpPr>
          <p:nvPr>
            <p:ph idx="1"/>
          </p:nvPr>
        </p:nvSpPr>
        <p:spPr>
          <a:xfrm>
            <a:off x="457200" y="1600201"/>
            <a:ext cx="8229600" cy="2908920"/>
          </a:xfrm>
        </p:spPr>
        <p:txBody>
          <a:bodyPr>
            <a:normAutofit fontScale="85000" lnSpcReduction="10000"/>
          </a:bodyPr>
          <a:lstStyle/>
          <a:p>
            <a:r>
              <a:rPr lang="ar-IQ" dirty="0" smtClean="0"/>
              <a:t>تمثل النفايات الالكترونية مشكلة ناشئة فضلا عن كونها فرصة تجارية ذات اهمية متزايدة </a:t>
            </a:r>
          </a:p>
          <a:p>
            <a:r>
              <a:rPr lang="ar-IQ" dirty="0" smtClean="0"/>
              <a:t>نظرا لحجم النفايات الالكترونية التي يتم توليدها اذ يتم انتاج </a:t>
            </a:r>
            <a:r>
              <a:rPr lang="ar-IQ" dirty="0" err="1" smtClean="0"/>
              <a:t>مايقرب</a:t>
            </a:r>
            <a:r>
              <a:rPr lang="ar-IQ" dirty="0" smtClean="0"/>
              <a:t> عن مليون طن متري من النفايات الالكترونية على مستوى العالم كل عام 20% فقط يتم اعادة تدويرها وفقا لتقرير صادر عن المنتدى الاقتصادي العالمي والذي يمكن ان يتضاعف الى 120 مليون طن متري بحلول عام 2050  اذا لم يتم اتخاذ اي اجراء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93" y="4005064"/>
            <a:ext cx="345638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94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اهمية النفايات الالكترونية</a:t>
            </a:r>
            <a:endParaRPr lang="ar-IQ" dirty="0"/>
          </a:p>
        </p:txBody>
      </p:sp>
      <p:sp>
        <p:nvSpPr>
          <p:cNvPr id="3" name="عنصر نائب للمحتوى 2"/>
          <p:cNvSpPr>
            <a:spLocks noGrp="1"/>
          </p:cNvSpPr>
          <p:nvPr>
            <p:ph idx="1"/>
          </p:nvPr>
        </p:nvSpPr>
        <p:spPr>
          <a:xfrm>
            <a:off x="457200" y="1196752"/>
            <a:ext cx="8229600" cy="4032449"/>
          </a:xfrm>
        </p:spPr>
        <p:txBody>
          <a:bodyPr>
            <a:normAutofit fontScale="70000" lnSpcReduction="20000"/>
          </a:bodyPr>
          <a:lstStyle/>
          <a:p>
            <a:r>
              <a:rPr lang="ar-IQ" dirty="0" smtClean="0"/>
              <a:t>تحتوي النفايات </a:t>
            </a:r>
            <a:r>
              <a:rPr lang="ar-IQ" dirty="0" err="1" smtClean="0"/>
              <a:t>الالكترونيه</a:t>
            </a:r>
            <a:r>
              <a:rPr lang="ar-IQ" dirty="0" smtClean="0"/>
              <a:t> على العديد من المواد الخام مرتفعة القيمة  مثل الذهب والنحاس والحديد </a:t>
            </a:r>
          </a:p>
          <a:p>
            <a:r>
              <a:rPr lang="ar-IQ" dirty="0" smtClean="0"/>
              <a:t>في عام 2019 قدرت المواد الخام الموجودة في المخلفات الالكترونية التي تم توليدها نحو 75 مليار دولار امريكي وبمعدل التجميع واعادة التدوير الحالي يمكن استرداد مواد خام بقيمة 10 مليارات دولار امريكي </a:t>
            </a:r>
          </a:p>
          <a:p>
            <a:r>
              <a:rPr lang="ar-IQ" dirty="0" smtClean="0"/>
              <a:t>وذلك بعد اتخاذ احتياطات الصحة والسلامة الواجبة </a:t>
            </a:r>
          </a:p>
          <a:p>
            <a:r>
              <a:rPr lang="ar-IQ" dirty="0"/>
              <a:t>تكمن اهمية المخلفات الالكترونية بما تحتويه من معادن ذات قيمة </a:t>
            </a:r>
            <a:r>
              <a:rPr lang="ar-IQ" dirty="0" err="1"/>
              <a:t>عاليه</a:t>
            </a:r>
            <a:r>
              <a:rPr lang="ar-IQ" dirty="0"/>
              <a:t>  </a:t>
            </a:r>
            <a:r>
              <a:rPr lang="ar-IQ" dirty="0" err="1"/>
              <a:t>اوالتي</a:t>
            </a:r>
            <a:r>
              <a:rPr lang="ar-IQ" dirty="0"/>
              <a:t> تدخل في صناعة هذه الاجهزة اذ تبلغ نسبة كل من النحاس والحديد والالمنيوم والذهب والمعادن الاخرى في النفايات الالكترونية 60% </a:t>
            </a:r>
          </a:p>
          <a:p>
            <a:r>
              <a:rPr lang="ar-IQ" dirty="0"/>
              <a:t>يمكن ان يحتوي طن واحد من الهواتف النقالة او الحواسيب التي يتم التخلص منها على نحو 280 جراما من الذهب فضلا عن مستويات </a:t>
            </a:r>
            <a:r>
              <a:rPr lang="ar-IQ" dirty="0" err="1"/>
              <a:t>عاليه</a:t>
            </a:r>
            <a:r>
              <a:rPr lang="ar-IQ" dirty="0"/>
              <a:t> من المعادن الاساسية </a:t>
            </a:r>
            <a:endParaRPr lang="ar-IQ" dirty="0" smtClean="0"/>
          </a:p>
          <a:p>
            <a:pPr marL="0" indent="0">
              <a:buNone/>
            </a:pPr>
            <a:r>
              <a:rPr lang="ar-IQ" dirty="0" smtClean="0"/>
              <a:t>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509120"/>
            <a:ext cx="3816424" cy="21137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56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83768" y="274638"/>
            <a:ext cx="6203032" cy="1143000"/>
          </a:xfrm>
        </p:spPr>
        <p:txBody>
          <a:bodyPr>
            <a:normAutofit fontScale="90000"/>
          </a:bodyPr>
          <a:lstStyle/>
          <a:p>
            <a:r>
              <a:rPr lang="ar-IQ" dirty="0" smtClean="0"/>
              <a:t>مخاطر التي قد تسببها النفايات الالكترونية</a:t>
            </a:r>
            <a:endParaRPr lang="ar-IQ" dirty="0"/>
          </a:p>
        </p:txBody>
      </p:sp>
      <p:sp>
        <p:nvSpPr>
          <p:cNvPr id="3" name="عنصر نائب للمحتوى 2"/>
          <p:cNvSpPr>
            <a:spLocks noGrp="1"/>
          </p:cNvSpPr>
          <p:nvPr>
            <p:ph idx="1"/>
          </p:nvPr>
        </p:nvSpPr>
        <p:spPr>
          <a:xfrm>
            <a:off x="457200" y="2420888"/>
            <a:ext cx="8229600" cy="3705275"/>
          </a:xfrm>
        </p:spPr>
        <p:txBody>
          <a:bodyPr>
            <a:normAutofit fontScale="85000" lnSpcReduction="20000"/>
          </a:bodyPr>
          <a:lstStyle/>
          <a:p>
            <a:r>
              <a:rPr lang="ar-IQ" dirty="0"/>
              <a:t>قد تحتوي المخلفات الالكترونية مواد سامة  تسبب تلوثا للبيئة وتهدد صحة الانسان </a:t>
            </a:r>
          </a:p>
          <a:p>
            <a:r>
              <a:rPr lang="ar-IQ" dirty="0"/>
              <a:t>فعندما يتم التخلص من النفايات الإلكترونية في مدافن النفايات ، تتسرب موادها السامة إلى المياه الجوفية ، مما يؤثر على كل من الحيوانات البرية والبحرية. يمكن أن يؤثر هذا أيضا على صحة </a:t>
            </a:r>
            <a:r>
              <a:rPr lang="ar-IQ" dirty="0" smtClean="0"/>
              <a:t>الانسان</a:t>
            </a:r>
          </a:p>
          <a:p>
            <a:r>
              <a:rPr lang="ar-IQ" dirty="0" smtClean="0"/>
              <a:t>تشكل </a:t>
            </a:r>
            <a:r>
              <a:rPr lang="ar-IQ" dirty="0"/>
              <a:t>الملوثات 2.70% ونظرا للسمية العالية لهذه الملوثات خاصة عند حرقها او اعادة تدوريها تؤثرا سلبا </a:t>
            </a:r>
            <a:r>
              <a:rPr lang="ar-IQ" dirty="0" smtClean="0"/>
              <a:t>على البيئة وبالتالي على الصحة العامة </a:t>
            </a:r>
            <a:r>
              <a:rPr lang="ar-IQ" dirty="0" err="1" smtClean="0"/>
              <a:t>للانسان</a:t>
            </a:r>
            <a:r>
              <a:rPr lang="ar-IQ" dirty="0" smtClean="0"/>
              <a:t>.</a:t>
            </a:r>
          </a:p>
          <a:p>
            <a:r>
              <a:rPr lang="ar-IQ" dirty="0" err="1" smtClean="0"/>
              <a:t>ولايقتصر</a:t>
            </a:r>
            <a:r>
              <a:rPr lang="ar-IQ" dirty="0" smtClean="0"/>
              <a:t> خطر النفايات الالكترونية على الانسان وحده بل يتعدى ذلك الى البيئة بكل مكوناتها .</a:t>
            </a:r>
            <a:endParaRPr lang="ar-IQ" dirty="0"/>
          </a:p>
          <a:p>
            <a:endParaRPr lang="ar-IQ" dirty="0"/>
          </a:p>
          <a:p>
            <a:endParaRPr lang="ar-IQ" dirty="0"/>
          </a:p>
          <a:p>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05" y="0"/>
            <a:ext cx="2775135" cy="227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87820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622</Words>
  <Application>Microsoft Office PowerPoint</Application>
  <PresentationFormat>عرض على الشاشة (3:4)‏</PresentationFormat>
  <Paragraphs>42</Paragraphs>
  <Slides>12</Slides>
  <Notes>1</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نسق Office</vt:lpstr>
      <vt:lpstr>اليوم العالمي لإدارة النفايات الالكترونية </vt:lpstr>
      <vt:lpstr>ماهي النفايات الالكترونية </vt:lpstr>
      <vt:lpstr>عرض تقديمي في PowerPoint</vt:lpstr>
      <vt:lpstr>عرض تقديمي في PowerPoint</vt:lpstr>
      <vt:lpstr>عرض تقديمي في PowerPoint</vt:lpstr>
      <vt:lpstr>عرض تقديمي في PowerPoint</vt:lpstr>
      <vt:lpstr>كمية النفايات الالكترونية في ارجاء العالم</vt:lpstr>
      <vt:lpstr>اهمية النفايات الالكترونية</vt:lpstr>
      <vt:lpstr>مخاطر التي قد تسببها النفايات الالكترونية</vt:lpstr>
      <vt:lpstr>اسباب تراكم المخلفات الالكترونية </vt:lpstr>
      <vt:lpstr>الطرق الصحيحة لتدوير المخلفات الالكترونية </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ادارة النفايات الالكترونية</dc:title>
  <dc:creator>DR.Ahmed Saker 2o1O</dc:creator>
  <cp:lastModifiedBy>DR.Ahmed Saker 2o1O</cp:lastModifiedBy>
  <cp:revision>25</cp:revision>
  <dcterms:created xsi:type="dcterms:W3CDTF">2023-10-10T11:57:06Z</dcterms:created>
  <dcterms:modified xsi:type="dcterms:W3CDTF">2023-10-10T15:49:44Z</dcterms:modified>
</cp:coreProperties>
</file>