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Lst>
  <p:sldIdLst>
    <p:sldId id="256" r:id="rId2"/>
    <p:sldId id="257" r:id="rId3"/>
    <p:sldId id="258" r:id="rId4"/>
    <p:sldId id="260" r:id="rId5"/>
    <p:sldId id="280" r:id="rId6"/>
    <p:sldId id="261" r:id="rId7"/>
    <p:sldId id="262" r:id="rId8"/>
    <p:sldId id="263" r:id="rId9"/>
    <p:sldId id="264" r:id="rId10"/>
    <p:sldId id="265" r:id="rId11"/>
    <p:sldId id="268" r:id="rId12"/>
    <p:sldId id="282" r:id="rId13"/>
    <p:sldId id="269" r:id="rId14"/>
    <p:sldId id="283" r:id="rId15"/>
    <p:sldId id="270" r:id="rId16"/>
    <p:sldId id="271" r:id="rId17"/>
    <p:sldId id="272" r:id="rId18"/>
    <p:sldId id="273" r:id="rId19"/>
    <p:sldId id="275" r:id="rId20"/>
    <p:sldId id="276" r:id="rId21"/>
    <p:sldId id="277" r:id="rId22"/>
    <p:sldId id="284"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19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01872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5586B75A-687E-405C-8A0B-8D00578BA2C3}" type="datetimeFigureOut">
              <a:rPr lang="en-US" smtClean="0"/>
              <a:pPr/>
              <a:t>10/10/2023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3725008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5586B75A-687E-405C-8A0B-8D00578BA2C3}" type="datetimeFigureOut">
              <a:rPr lang="en-US" smtClean="0"/>
              <a:pPr/>
              <a:t>10/10/2023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1877328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5586B75A-687E-405C-8A0B-8D00578BA2C3}" type="datetimeFigureOut">
              <a:rPr lang="en-US" smtClean="0"/>
              <a:pPr/>
              <a:t>10/10/2023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4FAB73BC-B049-4115-A692-8D63A059BFB8}"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52600861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5586B75A-687E-405C-8A0B-8D00578BA2C3}" type="datetimeFigureOut">
              <a:rPr lang="en-US" smtClean="0"/>
              <a:pPr/>
              <a:t>10/10/2023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0001995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5586B75A-687E-405C-8A0B-8D00578BA2C3}" type="datetimeFigureOut">
              <a:rPr lang="en-US" smtClean="0"/>
              <a:pPr/>
              <a:t>10/10/2023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7383607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5586B75A-687E-405C-8A0B-8D00578BA2C3}" type="datetimeFigureOut">
              <a:rPr lang="en-US" smtClean="0"/>
              <a:pPr/>
              <a:t>10/10/2023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5637546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88539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5586B75A-687E-405C-8A0B-8D00578BA2C3}" type="datetimeFigureOut">
              <a:rPr lang="en-US" smtClean="0"/>
              <a:pPr/>
              <a:t>10/10/2023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3634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04201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5586B75A-687E-405C-8A0B-8D00578BA2C3}" type="datetimeFigureOut">
              <a:rPr lang="en-US" smtClean="0"/>
              <a:pPr/>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25154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10/10/2023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60390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80322" y="3030008"/>
            <a:ext cx="4698355" cy="290617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5594123" y="3030008"/>
            <a:ext cx="4700059" cy="290617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10/10/2023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5915568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10/10/2023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27389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586B75A-687E-405C-8A0B-8D00578BA2C3}" type="datetimeFigureOut">
              <a:rPr lang="en-US" smtClean="0"/>
              <a:pPr/>
              <a:t>10/10/2023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63898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5586B75A-687E-405C-8A0B-8D00578BA2C3}" type="datetimeFigureOut">
              <a:rPr lang="en-US" smtClean="0"/>
              <a:pPr/>
              <a:t>10/10/2023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92638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5586B75A-687E-405C-8A0B-8D00578BA2C3}" type="datetimeFigureOut">
              <a:rPr lang="en-US" smtClean="0"/>
              <a:pPr/>
              <a:t>10/10/2023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47947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586B75A-687E-405C-8A0B-8D00578BA2C3}" type="datetimeFigureOut">
              <a:rPr lang="en-US" smtClean="0"/>
              <a:pPr/>
              <a:t>10/10/2023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24870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hf sldNum="0" hdr="0" ftr="0" dt="0"/>
  <p:txStyles>
    <p:titleStyle>
      <a:lvl1pPr algn="l" defTabSz="914400" rtl="1"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394753E3-25F2-4AAD-9630-F166FE986478}"/>
              </a:ext>
            </a:extLst>
          </p:cNvPr>
          <p:cNvSpPr>
            <a:spLocks noGrp="1"/>
          </p:cNvSpPr>
          <p:nvPr>
            <p:ph type="ctrTitle"/>
          </p:nvPr>
        </p:nvSpPr>
        <p:spPr>
          <a:xfrm>
            <a:off x="659910" y="2859024"/>
            <a:ext cx="8133257" cy="987552"/>
          </a:xfrm>
          <a:ln>
            <a:solidFill>
              <a:schemeClr val="tx2">
                <a:lumMod val="50000"/>
              </a:schemeClr>
            </a:solidFill>
          </a:ln>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0"/>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masis MT Pro Black" panose="02040A04050005020304" pitchFamily="18" charset="0"/>
              </a:rPr>
              <a:t>Computer recycling</a:t>
            </a:r>
            <a:endParaRPr lang="ar-IQ"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masis MT Pro Black" panose="02040A04050005020304" pitchFamily="18" charset="0"/>
            </a:endParaRPr>
          </a:p>
        </p:txBody>
      </p:sp>
      <p:sp>
        <p:nvSpPr>
          <p:cNvPr id="3" name="عنوان فرعي 2">
            <a:extLst>
              <a:ext uri="{FF2B5EF4-FFF2-40B4-BE49-F238E27FC236}">
                <a16:creationId xmlns="" xmlns:a16="http://schemas.microsoft.com/office/drawing/2014/main" id="{EA69DA8B-E51E-4F7D-A983-5ED3FE60624E}"/>
              </a:ext>
            </a:extLst>
          </p:cNvPr>
          <p:cNvSpPr>
            <a:spLocks noGrp="1"/>
          </p:cNvSpPr>
          <p:nvPr>
            <p:ph type="subTitle" idx="1"/>
          </p:nvPr>
        </p:nvSpPr>
        <p:spPr>
          <a:xfrm>
            <a:off x="670560" y="4558747"/>
            <a:ext cx="8314943" cy="2100470"/>
          </a:xfrm>
          <a:ln>
            <a:solidFill>
              <a:srgbClr val="00B050"/>
            </a:solidFill>
          </a:ln>
        </p:spPr>
        <p:txBody>
          <a:bodyPr>
            <a:normAutofit/>
          </a:bodyPr>
          <a:lstStyle/>
          <a:p>
            <a:pPr algn="ctr" rtl="0"/>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masis MT Pro Black" panose="02040A04050005020304" pitchFamily="18" charset="0"/>
              </a:rPr>
              <a:t>P</a:t>
            </a:r>
            <a:r>
              <a:rPr lang="en-US" sz="28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masis MT Pro Black" panose="02040A04050005020304" pitchFamily="18" charset="0"/>
              </a:rPr>
              <a:t>rof</a:t>
            </a: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masis MT Pro Black" panose="02040A04050005020304" pitchFamily="18" charset="0"/>
              </a:rPr>
              <a:t>. D</a:t>
            </a:r>
            <a:r>
              <a:rPr lang="en-US" sz="28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masis MT Pro Black" panose="02040A04050005020304" pitchFamily="18" charset="0"/>
              </a:rPr>
              <a:t>r</a:t>
            </a: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masis MT Pro Black" panose="02040A04050005020304" pitchFamily="18" charset="0"/>
              </a:rPr>
              <a:t>. </a:t>
            </a:r>
            <a:r>
              <a:rPr lang="en-US"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masis MT Pro Black" panose="02040A04050005020304" pitchFamily="18" charset="0"/>
              </a:rPr>
              <a:t>Lubna</a:t>
            </a: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masis MT Pro Black" panose="02040A04050005020304" pitchFamily="18" charset="0"/>
              </a:rPr>
              <a:t> </a:t>
            </a:r>
            <a:r>
              <a:rPr lang="en-US"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masis MT Pro Black" panose="02040A04050005020304" pitchFamily="18" charset="0"/>
              </a:rPr>
              <a:t>Abdulazeem</a:t>
            </a:r>
            <a:endParaRPr lang="ar-IQ"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masis MT Pro Black" panose="02040A04050005020304" pitchFamily="18" charset="0"/>
            </a:endParaRPr>
          </a:p>
          <a:p>
            <a:pPr algn="ctr" rtl="0"/>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masis MT Pro Black" panose="02040A04050005020304" pitchFamily="18" charset="0"/>
              </a:rPr>
              <a:t>DNA Research CENTER</a:t>
            </a:r>
          </a:p>
          <a:p>
            <a:pPr algn="ctr" rtl="0"/>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masis MT Pro Black" panose="02040A04050005020304" pitchFamily="18" charset="0"/>
              </a:rPr>
              <a:t>UNIVERSITY OF BABYLON</a:t>
            </a:r>
            <a:endParaRPr lang="ar-IQ" sz="2800" b="1" dirty="0">
              <a:ln w="0">
                <a:solidFill>
                  <a:schemeClr val="tx1"/>
                </a:solidFill>
              </a:ln>
              <a:solidFill>
                <a:srgbClr val="FFFFFF"/>
              </a:solidFill>
              <a:effectLst>
                <a:outerShdw blurRad="38100" dist="22860" dir="5400000" algn="tl" rotWithShape="0">
                  <a:srgbClr val="000000">
                    <a:alpha val="30000"/>
                  </a:srgbClr>
                </a:outerShdw>
              </a:effectLst>
              <a:latin typeface="Amasis MT Pro Black" panose="02040A040500050203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352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3144"/>
            <a:ext cx="2157984" cy="1987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7569" y="716852"/>
            <a:ext cx="2560320" cy="1755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9487" y="716852"/>
            <a:ext cx="7498081" cy="1843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626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680321" y="658368"/>
            <a:ext cx="9613861" cy="5277821"/>
          </a:xfrm>
        </p:spPr>
        <p:txBody>
          <a:bodyPr/>
          <a:lstStyle/>
          <a:p>
            <a:pPr algn="just"/>
            <a:endParaRPr lang="ar-IQ" dirty="0" smtClean="0"/>
          </a:p>
          <a:p>
            <a:pPr algn="just"/>
            <a:endParaRPr lang="ar-IQ" dirty="0"/>
          </a:p>
          <a:p>
            <a:pPr algn="just"/>
            <a:endParaRPr lang="ar-IQ" dirty="0" smtClean="0"/>
          </a:p>
          <a:p>
            <a:pPr algn="just"/>
            <a:endParaRPr lang="ar-IQ" dirty="0"/>
          </a:p>
          <a:p>
            <a:pPr algn="just" rtl="0"/>
            <a:r>
              <a:rPr lang="en-US" b="1" dirty="0" smtClean="0">
                <a:solidFill>
                  <a:srgbClr val="FF0000"/>
                </a:solidFill>
              </a:rPr>
              <a:t>E- </a:t>
            </a:r>
            <a:r>
              <a:rPr lang="en-US" dirty="0" smtClean="0"/>
              <a:t> Encouraging </a:t>
            </a:r>
            <a:r>
              <a:rPr lang="en-US" dirty="0"/>
              <a:t>the provision of a comprehensive treatment system for all types of electrical and electronic waste at the local level</a:t>
            </a:r>
            <a:r>
              <a:rPr lang="en-US" dirty="0" smtClean="0"/>
              <a:t>.</a:t>
            </a:r>
          </a:p>
          <a:p>
            <a:pPr algn="just" rtl="0"/>
            <a:r>
              <a:rPr lang="en-US" b="1" dirty="0" smtClean="0">
                <a:solidFill>
                  <a:srgbClr val="FF0000"/>
                </a:solidFill>
              </a:rPr>
              <a:t>F- </a:t>
            </a:r>
            <a:r>
              <a:rPr lang="en-US" dirty="0" smtClean="0"/>
              <a:t>Work </a:t>
            </a:r>
            <a:r>
              <a:rPr lang="en-US" dirty="0"/>
              <a:t>to approve specific centers for storing and treating electrical and electronic waste in accordance with approved international standards and to be sufficient to deal with the waste generated in the Kingdom</a:t>
            </a:r>
            <a:r>
              <a:rPr lang="en-US" dirty="0" smtClean="0"/>
              <a:t>.</a:t>
            </a:r>
          </a:p>
          <a:p>
            <a:pPr algn="just" rtl="0"/>
            <a:r>
              <a:rPr lang="en-US" b="1" dirty="0" smtClean="0">
                <a:solidFill>
                  <a:srgbClr val="FF0000"/>
                </a:solidFill>
              </a:rPr>
              <a:t>G-</a:t>
            </a:r>
            <a:r>
              <a:rPr lang="en-US" dirty="0" smtClean="0"/>
              <a:t> </a:t>
            </a:r>
            <a:r>
              <a:rPr lang="en-US" dirty="0" smtClean="0"/>
              <a:t>Encouraging </a:t>
            </a:r>
            <a:r>
              <a:rPr lang="en-US" dirty="0"/>
              <a:t>the private sector to invest in the field of electrical and electronic waste, including collecting, transporting, recycling and final disposal of waste.</a:t>
            </a:r>
          </a:p>
        </p:txBody>
      </p:sp>
    </p:spTree>
    <p:extLst>
      <p:ext uri="{BB962C8B-B14F-4D97-AF65-F5344CB8AC3E}">
        <p14:creationId xmlns:p14="http://schemas.microsoft.com/office/powerpoint/2010/main" val="1661352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680321" y="743712"/>
            <a:ext cx="9613861" cy="5192477"/>
          </a:xfrm>
        </p:spPr>
        <p:txBody>
          <a:bodyPr>
            <a:normAutofit/>
          </a:bodyPr>
          <a:lstStyle/>
          <a:p>
            <a:pPr marL="0" indent="0" algn="just" rtl="0">
              <a:buNone/>
            </a:pPr>
            <a:endParaRPr lang="en-US" sz="2000" dirty="0"/>
          </a:p>
          <a:p>
            <a:pPr marL="0" indent="0" algn="just" rtl="0">
              <a:buNone/>
            </a:pPr>
            <a:endParaRPr lang="en-US" sz="2000" dirty="0" smtClean="0"/>
          </a:p>
          <a:p>
            <a:pPr marL="0" indent="0" algn="just" rtl="0">
              <a:buNone/>
            </a:pPr>
            <a:r>
              <a:rPr lang="en-US" sz="2000" b="1" dirty="0" smtClean="0">
                <a:solidFill>
                  <a:srgbClr val="FF0000"/>
                </a:solidFill>
              </a:rPr>
              <a:t>H-</a:t>
            </a:r>
            <a:r>
              <a:rPr lang="en-US" sz="2000" dirty="0" smtClean="0"/>
              <a:t> </a:t>
            </a:r>
            <a:r>
              <a:rPr lang="en-US" sz="2000" dirty="0" smtClean="0"/>
              <a:t>Adopting </a:t>
            </a:r>
            <a:r>
              <a:rPr lang="en-US" sz="2000" dirty="0"/>
              <a:t>an incentive system for sorting and collecting electrical </a:t>
            </a:r>
            <a:r>
              <a:rPr lang="en-US" sz="2000" dirty="0" smtClean="0"/>
              <a:t>waste  Environmental </a:t>
            </a:r>
            <a:r>
              <a:rPr lang="en-US" sz="2000" dirty="0"/>
              <a:t>impacts resulting from mismanagement of electronic </a:t>
            </a:r>
            <a:r>
              <a:rPr lang="en-US" sz="2000" dirty="0" smtClean="0"/>
              <a:t>waste. </a:t>
            </a:r>
          </a:p>
          <a:p>
            <a:pPr marL="0" indent="0" algn="just" rtl="0">
              <a:buNone/>
            </a:pPr>
            <a:r>
              <a:rPr lang="en-US" sz="2000" dirty="0" smtClean="0"/>
              <a:t>     </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1405" y="3121152"/>
            <a:ext cx="7668771" cy="337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4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680321" y="829056"/>
            <a:ext cx="9613861" cy="5107133"/>
          </a:xfrm>
        </p:spPr>
        <p:txBody>
          <a:bodyPr/>
          <a:lstStyle/>
          <a:p>
            <a:pPr algn="l" rtl="0"/>
            <a:r>
              <a:rPr lang="en-US" dirty="0"/>
              <a:t> </a:t>
            </a:r>
            <a:r>
              <a:rPr lang="en-US" dirty="0" smtClean="0"/>
              <a:t>      The </a:t>
            </a:r>
            <a:r>
              <a:rPr lang="en-US" dirty="0"/>
              <a:t>presence of toxic substances in these wastes and the absence of the necessary safety and prevention conditions while dealing with them pose a threat to health and natural resources, especially soil and water.</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 y="3708273"/>
            <a:ext cx="10107168" cy="3149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931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680321" y="621792"/>
            <a:ext cx="9613861" cy="5314397"/>
          </a:xfrm>
        </p:spPr>
        <p:txBody>
          <a:bodyPr>
            <a:normAutofit/>
          </a:bodyPr>
          <a:lstStyle/>
          <a:p>
            <a:endParaRPr lang="ar-IQ" dirty="0" smtClean="0"/>
          </a:p>
          <a:p>
            <a:pPr algn="l" rtl="0"/>
            <a:r>
              <a:rPr lang="en-US" b="1" dirty="0">
                <a:solidFill>
                  <a:srgbClr val="FF0000"/>
                </a:solidFill>
              </a:rPr>
              <a:t>The most important toxic elements and substances found in electronic waste are the following:</a:t>
            </a:r>
            <a:endParaRPr lang="ar-IQ" dirty="0">
              <a:solidFill>
                <a:srgbClr val="FF0000"/>
              </a:solidFill>
            </a:endParaRPr>
          </a:p>
          <a:p>
            <a:pPr marL="0" indent="0">
              <a:buNone/>
            </a:pPr>
            <a:endParaRPr lang="ar-IQ" dirty="0"/>
          </a:p>
          <a:p>
            <a:pPr algn="ctr" rtl="0"/>
            <a:r>
              <a:rPr lang="en-US" b="1" dirty="0"/>
              <a:t>Toxic substances </a:t>
            </a:r>
            <a:r>
              <a:rPr lang="en-US" b="1" dirty="0" smtClean="0"/>
              <a:t>effects/dangers</a:t>
            </a:r>
          </a:p>
          <a:p>
            <a:pPr algn="ctr" rtl="0"/>
            <a:r>
              <a:rPr lang="en-US" b="1" dirty="0" smtClean="0"/>
              <a:t> </a:t>
            </a:r>
            <a:r>
              <a:rPr lang="en-US" b="1" dirty="0">
                <a:solidFill>
                  <a:srgbClr val="00B0F0"/>
                </a:solidFill>
              </a:rPr>
              <a:t>Where do you find them</a:t>
            </a:r>
            <a:r>
              <a:rPr lang="en-US" b="1" dirty="0" smtClean="0">
                <a:solidFill>
                  <a:srgbClr val="00B0F0"/>
                </a:solidFill>
              </a:rPr>
              <a:t>?</a:t>
            </a:r>
            <a:endParaRPr lang="en-US" b="1" dirty="0" smtClean="0">
              <a:solidFill>
                <a:srgbClr val="00B0F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175"/>
            <a:ext cx="554736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7360" y="3432175"/>
            <a:ext cx="560844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577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solidFill>
                  <a:srgbClr val="FF0000"/>
                </a:solidFill>
              </a:rPr>
              <a:t>Arsenic</a:t>
            </a:r>
          </a:p>
        </p:txBody>
      </p:sp>
      <p:sp>
        <p:nvSpPr>
          <p:cNvPr id="3" name="عنصر نائب للمحتوى 2"/>
          <p:cNvSpPr>
            <a:spLocks noGrp="1"/>
          </p:cNvSpPr>
          <p:nvPr>
            <p:ph idx="1"/>
          </p:nvPr>
        </p:nvSpPr>
        <p:spPr/>
        <p:txBody>
          <a:bodyPr/>
          <a:lstStyle/>
          <a:p>
            <a:pPr algn="l" rtl="0"/>
            <a:r>
              <a:rPr lang="en-US" dirty="0"/>
              <a:t>Growth </a:t>
            </a:r>
            <a:r>
              <a:rPr lang="en-US" dirty="0" smtClean="0"/>
              <a:t>problems. </a:t>
            </a:r>
            <a:endParaRPr lang="en-US" dirty="0"/>
          </a:p>
          <a:p>
            <a:pPr algn="l" rtl="0"/>
            <a:r>
              <a:rPr lang="en-US" dirty="0"/>
              <a:t>heart </a:t>
            </a:r>
            <a:r>
              <a:rPr lang="en-US" dirty="0" smtClean="0"/>
              <a:t>disease. </a:t>
            </a:r>
            <a:endParaRPr lang="en-US" dirty="0"/>
          </a:p>
          <a:p>
            <a:pPr algn="l" rtl="0"/>
            <a:r>
              <a:rPr lang="en-US" dirty="0"/>
              <a:t>cancer and </a:t>
            </a:r>
            <a:r>
              <a:rPr lang="en-US" dirty="0" smtClean="0"/>
              <a:t>diabetes.</a:t>
            </a:r>
            <a:endParaRPr lang="en-US" dirty="0"/>
          </a:p>
          <a:p>
            <a:pPr algn="l" rtl="0"/>
            <a:r>
              <a:rPr lang="en-US" dirty="0" smtClean="0">
                <a:solidFill>
                  <a:srgbClr val="00B0F0"/>
                </a:solidFill>
              </a:rPr>
              <a:t>Microwaves. </a:t>
            </a:r>
            <a:endParaRPr lang="en-US" dirty="0">
              <a:solidFill>
                <a:srgbClr val="00B0F0"/>
              </a:solidFill>
            </a:endParaRPr>
          </a:p>
          <a:p>
            <a:pPr algn="l" rtl="0"/>
            <a:r>
              <a:rPr lang="en-US" dirty="0">
                <a:solidFill>
                  <a:srgbClr val="00B0F0"/>
                </a:solidFill>
              </a:rPr>
              <a:t>electronic circuit </a:t>
            </a:r>
            <a:r>
              <a:rPr lang="en-US" dirty="0" smtClean="0">
                <a:solidFill>
                  <a:srgbClr val="00B0F0"/>
                </a:solidFill>
              </a:rPr>
              <a:t>boards. </a:t>
            </a:r>
            <a:endParaRPr lang="en-US" dirty="0">
              <a:solidFill>
                <a:srgbClr val="00B0F0"/>
              </a:solidFill>
            </a:endParaRPr>
          </a:p>
          <a:p>
            <a:pPr algn="l" rtl="0"/>
            <a:r>
              <a:rPr lang="en-US" dirty="0" smtClean="0">
                <a:solidFill>
                  <a:srgbClr val="00B0F0"/>
                </a:solidFill>
              </a:rPr>
              <a:t>Inverters. </a:t>
            </a:r>
            <a:endParaRPr lang="en-US" dirty="0">
              <a:solidFill>
                <a:srgbClr val="00B0F0"/>
              </a:solidFill>
            </a:endParaRPr>
          </a:p>
          <a:p>
            <a:pPr algn="l" rtl="0"/>
            <a:r>
              <a:rPr lang="en-US" dirty="0" smtClean="0">
                <a:solidFill>
                  <a:srgbClr val="00B0F0"/>
                </a:solidFill>
              </a:rPr>
              <a:t>Motors.</a:t>
            </a:r>
            <a:endParaRPr lang="en-US" dirty="0">
              <a:solidFill>
                <a:srgbClr val="00B0F0"/>
              </a:solidFill>
            </a:endParaRPr>
          </a:p>
          <a:p>
            <a:pPr algn="l" rtl="0"/>
            <a:endParaRPr lang="en-US" dirty="0">
              <a:solidFill>
                <a:srgbClr val="00B0F0"/>
              </a:solidFill>
            </a:endParaRPr>
          </a:p>
        </p:txBody>
      </p:sp>
    </p:spTree>
    <p:extLst>
      <p:ext uri="{BB962C8B-B14F-4D97-AF65-F5344CB8AC3E}">
        <p14:creationId xmlns:p14="http://schemas.microsoft.com/office/powerpoint/2010/main" val="1172263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solidFill>
                  <a:srgbClr val="FF0000"/>
                </a:solidFill>
              </a:rPr>
              <a:t>Cadmium</a:t>
            </a:r>
          </a:p>
        </p:txBody>
      </p:sp>
      <p:sp>
        <p:nvSpPr>
          <p:cNvPr id="3" name="عنصر نائب للمحتوى 2"/>
          <p:cNvSpPr>
            <a:spLocks noGrp="1"/>
          </p:cNvSpPr>
          <p:nvPr>
            <p:ph idx="1"/>
          </p:nvPr>
        </p:nvSpPr>
        <p:spPr/>
        <p:txBody>
          <a:bodyPr/>
          <a:lstStyle/>
          <a:p>
            <a:pPr algn="l" rtl="0"/>
            <a:r>
              <a:rPr lang="en-US" dirty="0" smtClean="0"/>
              <a:t>Calcium </a:t>
            </a:r>
            <a:r>
              <a:rPr lang="en-US" dirty="0" smtClean="0"/>
              <a:t>loss. </a:t>
            </a:r>
            <a:endParaRPr lang="en-US" dirty="0" smtClean="0"/>
          </a:p>
          <a:p>
            <a:pPr algn="l" rtl="0"/>
            <a:r>
              <a:rPr lang="en-US" dirty="0" smtClean="0"/>
              <a:t>Pain.</a:t>
            </a:r>
            <a:endParaRPr lang="en-US" dirty="0" smtClean="0"/>
          </a:p>
          <a:p>
            <a:pPr algn="l" rtl="0"/>
            <a:r>
              <a:rPr lang="en-US" dirty="0" smtClean="0"/>
              <a:t> </a:t>
            </a:r>
            <a:r>
              <a:rPr lang="en-US" dirty="0" smtClean="0"/>
              <a:t>osteoporosis.</a:t>
            </a:r>
            <a:endParaRPr lang="en-US" dirty="0" smtClean="0"/>
          </a:p>
          <a:p>
            <a:pPr algn="l" rtl="0"/>
            <a:r>
              <a:rPr lang="en-US" dirty="0" smtClean="0"/>
              <a:t> </a:t>
            </a:r>
            <a:r>
              <a:rPr lang="en-US" dirty="0"/>
              <a:t>lung damage and death</a:t>
            </a:r>
            <a:r>
              <a:rPr lang="en-US" dirty="0" smtClean="0"/>
              <a:t>.</a:t>
            </a:r>
          </a:p>
          <a:p>
            <a:pPr algn="l" rtl="0"/>
            <a:r>
              <a:rPr lang="en-US" dirty="0" smtClean="0">
                <a:solidFill>
                  <a:srgbClr val="00B0F0"/>
                </a:solidFill>
              </a:rPr>
              <a:t>Cellular </a:t>
            </a:r>
            <a:r>
              <a:rPr lang="en-US" dirty="0">
                <a:solidFill>
                  <a:srgbClr val="00B0F0"/>
                </a:solidFill>
              </a:rPr>
              <a:t>or mobile phone batteries.</a:t>
            </a:r>
          </a:p>
        </p:txBody>
      </p:sp>
    </p:spTree>
    <p:extLst>
      <p:ext uri="{BB962C8B-B14F-4D97-AF65-F5344CB8AC3E}">
        <p14:creationId xmlns:p14="http://schemas.microsoft.com/office/powerpoint/2010/main" val="2840849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solidFill>
                  <a:srgbClr val="FF0000"/>
                </a:solidFill>
              </a:rPr>
              <a:t>chrome</a:t>
            </a:r>
          </a:p>
        </p:txBody>
      </p:sp>
      <p:sp>
        <p:nvSpPr>
          <p:cNvPr id="3" name="عنصر نائب للمحتوى 2"/>
          <p:cNvSpPr>
            <a:spLocks noGrp="1"/>
          </p:cNvSpPr>
          <p:nvPr>
            <p:ph idx="1"/>
          </p:nvPr>
        </p:nvSpPr>
        <p:spPr>
          <a:xfrm>
            <a:off x="680321" y="1975104"/>
            <a:ext cx="9613861" cy="3961085"/>
          </a:xfrm>
        </p:spPr>
        <p:txBody>
          <a:bodyPr>
            <a:normAutofit/>
          </a:bodyPr>
          <a:lstStyle/>
          <a:p>
            <a:pPr algn="just" rtl="0"/>
            <a:r>
              <a:rPr lang="en-US" dirty="0" smtClean="0"/>
              <a:t>Skin </a:t>
            </a:r>
            <a:r>
              <a:rPr lang="en-US" dirty="0" smtClean="0"/>
              <a:t>irritation.</a:t>
            </a:r>
            <a:endParaRPr lang="en-US" dirty="0" smtClean="0"/>
          </a:p>
          <a:p>
            <a:pPr algn="just" rtl="0"/>
            <a:r>
              <a:rPr lang="en-US" dirty="0" smtClean="0"/>
              <a:t> rash </a:t>
            </a:r>
            <a:r>
              <a:rPr lang="en-US" dirty="0" smtClean="0"/>
              <a:t>.</a:t>
            </a:r>
            <a:endParaRPr lang="en-US" dirty="0" smtClean="0"/>
          </a:p>
          <a:p>
            <a:pPr algn="just" rtl="0"/>
            <a:r>
              <a:rPr lang="en-US" dirty="0" smtClean="0">
                <a:solidFill>
                  <a:srgbClr val="00B0F0"/>
                </a:solidFill>
              </a:rPr>
              <a:t>A strong </a:t>
            </a:r>
            <a:r>
              <a:rPr lang="en-US" dirty="0">
                <a:solidFill>
                  <a:srgbClr val="00B0F0"/>
                </a:solidFill>
              </a:rPr>
              <a:t>material used in the plastic </a:t>
            </a:r>
            <a:r>
              <a:rPr lang="en-US" dirty="0" smtClean="0">
                <a:solidFill>
                  <a:srgbClr val="00B0F0"/>
                </a:solidFill>
              </a:rPr>
              <a:t>industry.</a:t>
            </a:r>
            <a:endParaRPr lang="en-US" dirty="0">
              <a:solidFill>
                <a:srgbClr val="00B0F0"/>
              </a:solidFill>
            </a:endParaRPr>
          </a:p>
        </p:txBody>
      </p:sp>
    </p:spTree>
    <p:extLst>
      <p:ext uri="{BB962C8B-B14F-4D97-AF65-F5344CB8AC3E}">
        <p14:creationId xmlns:p14="http://schemas.microsoft.com/office/powerpoint/2010/main" val="3089436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solidFill>
                  <a:srgbClr val="FF0000"/>
                </a:solidFill>
              </a:rPr>
              <a:t>Copper</a:t>
            </a:r>
          </a:p>
        </p:txBody>
      </p:sp>
      <p:sp>
        <p:nvSpPr>
          <p:cNvPr id="3" name="عنصر نائب للمحتوى 2"/>
          <p:cNvSpPr>
            <a:spLocks noGrp="1"/>
          </p:cNvSpPr>
          <p:nvPr>
            <p:ph idx="1"/>
          </p:nvPr>
        </p:nvSpPr>
        <p:spPr/>
        <p:txBody>
          <a:bodyPr>
            <a:normAutofit/>
          </a:bodyPr>
          <a:lstStyle/>
          <a:p>
            <a:pPr algn="just" rtl="0"/>
            <a:r>
              <a:rPr lang="en-US" dirty="0" smtClean="0"/>
              <a:t>Sore </a:t>
            </a:r>
            <a:r>
              <a:rPr lang="en-US" dirty="0"/>
              <a:t>throat and </a:t>
            </a:r>
            <a:r>
              <a:rPr lang="en-US" dirty="0" smtClean="0"/>
              <a:t>lungs. </a:t>
            </a:r>
            <a:endParaRPr lang="en-US" dirty="0" smtClean="0"/>
          </a:p>
          <a:p>
            <a:pPr algn="just" rtl="0"/>
            <a:r>
              <a:rPr lang="en-US" dirty="0" smtClean="0"/>
              <a:t>liver </a:t>
            </a:r>
            <a:r>
              <a:rPr lang="en-US" dirty="0"/>
              <a:t>and kidney damage</a:t>
            </a:r>
            <a:r>
              <a:rPr lang="en-US" dirty="0" smtClean="0"/>
              <a:t>.</a:t>
            </a:r>
          </a:p>
          <a:p>
            <a:pPr algn="just" rtl="0"/>
            <a:r>
              <a:rPr lang="en-US" dirty="0" smtClean="0">
                <a:solidFill>
                  <a:srgbClr val="00B0F0"/>
                </a:solidFill>
              </a:rPr>
              <a:t>Copper wires. </a:t>
            </a:r>
          </a:p>
          <a:p>
            <a:pPr algn="just" rtl="0"/>
            <a:r>
              <a:rPr lang="en-US" dirty="0" smtClean="0">
                <a:solidFill>
                  <a:srgbClr val="00B0F0"/>
                </a:solidFill>
              </a:rPr>
              <a:t>electronic circuit boards.</a:t>
            </a:r>
            <a:endParaRPr lang="en-US" dirty="0">
              <a:solidFill>
                <a:srgbClr val="00B0F0"/>
              </a:solidFill>
            </a:endParaRPr>
          </a:p>
        </p:txBody>
      </p:sp>
    </p:spTree>
    <p:extLst>
      <p:ext uri="{BB962C8B-B14F-4D97-AF65-F5344CB8AC3E}">
        <p14:creationId xmlns:p14="http://schemas.microsoft.com/office/powerpoint/2010/main" val="2968661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solidFill>
                  <a:srgbClr val="FF0000"/>
                </a:solidFill>
              </a:rPr>
              <a:t>Lead</a:t>
            </a:r>
          </a:p>
        </p:txBody>
      </p:sp>
      <p:sp>
        <p:nvSpPr>
          <p:cNvPr id="3" name="عنصر نائب للمحتوى 2"/>
          <p:cNvSpPr>
            <a:spLocks noGrp="1"/>
          </p:cNvSpPr>
          <p:nvPr>
            <p:ph idx="1"/>
          </p:nvPr>
        </p:nvSpPr>
        <p:spPr>
          <a:xfrm>
            <a:off x="663995" y="2133600"/>
            <a:ext cx="9613861" cy="3546557"/>
          </a:xfrm>
        </p:spPr>
        <p:txBody>
          <a:bodyPr/>
          <a:lstStyle/>
          <a:p>
            <a:endParaRPr lang="ar-IQ" dirty="0"/>
          </a:p>
          <a:p>
            <a:endParaRPr lang="ar-IQ" dirty="0" smtClean="0"/>
          </a:p>
        </p:txBody>
      </p:sp>
      <p:sp>
        <p:nvSpPr>
          <p:cNvPr id="4" name="مستطيل 3"/>
          <p:cNvSpPr/>
          <p:nvPr/>
        </p:nvSpPr>
        <p:spPr>
          <a:xfrm>
            <a:off x="585216" y="2057323"/>
            <a:ext cx="9729216" cy="1938992"/>
          </a:xfrm>
          <a:prstGeom prst="rect">
            <a:avLst/>
          </a:prstGeom>
        </p:spPr>
        <p:txBody>
          <a:bodyPr wrap="square">
            <a:spAutoFit/>
          </a:bodyPr>
          <a:lstStyle/>
          <a:p>
            <a:r>
              <a:rPr lang="en-US" sz="2400" dirty="0" smtClean="0"/>
              <a:t>Dysfunction </a:t>
            </a:r>
            <a:r>
              <a:rPr lang="en-US" sz="2400" dirty="0"/>
              <a:t>in cognitive and verbal </a:t>
            </a:r>
            <a:r>
              <a:rPr lang="en-US" sz="2400" dirty="0" smtClean="0"/>
              <a:t>activity.</a:t>
            </a:r>
            <a:endParaRPr lang="en-US" sz="2400" dirty="0" smtClean="0"/>
          </a:p>
          <a:p>
            <a:r>
              <a:rPr lang="en-US" sz="2400" dirty="0" smtClean="0"/>
              <a:t> </a:t>
            </a:r>
            <a:r>
              <a:rPr lang="en-US" sz="2400" dirty="0" smtClean="0"/>
              <a:t>paralysis. </a:t>
            </a:r>
            <a:endParaRPr lang="en-US" sz="2400" dirty="0" smtClean="0"/>
          </a:p>
          <a:p>
            <a:r>
              <a:rPr lang="en-US" sz="2400" dirty="0" smtClean="0"/>
              <a:t>coma </a:t>
            </a:r>
            <a:r>
              <a:rPr lang="en-US" sz="2400" dirty="0"/>
              <a:t>and </a:t>
            </a:r>
            <a:r>
              <a:rPr lang="en-US" sz="2400" dirty="0" smtClean="0"/>
              <a:t>death </a:t>
            </a:r>
            <a:r>
              <a:rPr lang="en-US" sz="2400" dirty="0" smtClean="0"/>
              <a:t>Computer.</a:t>
            </a:r>
            <a:endParaRPr lang="en-US" sz="2400" dirty="0" smtClean="0"/>
          </a:p>
          <a:p>
            <a:r>
              <a:rPr lang="en-US" sz="2400" dirty="0" smtClean="0">
                <a:solidFill>
                  <a:srgbClr val="00B0F0"/>
                </a:solidFill>
              </a:rPr>
              <a:t>monitor. </a:t>
            </a:r>
            <a:endParaRPr lang="en-US" sz="2400" dirty="0" smtClean="0">
              <a:solidFill>
                <a:srgbClr val="00B0F0"/>
              </a:solidFill>
            </a:endParaRPr>
          </a:p>
          <a:p>
            <a:r>
              <a:rPr lang="en-US" sz="2400" dirty="0" smtClean="0">
                <a:solidFill>
                  <a:srgbClr val="00B0F0"/>
                </a:solidFill>
              </a:rPr>
              <a:t>TV </a:t>
            </a:r>
            <a:r>
              <a:rPr lang="en-US" sz="2400" dirty="0">
                <a:solidFill>
                  <a:srgbClr val="00B0F0"/>
                </a:solidFill>
              </a:rPr>
              <a:t>and batteries.</a:t>
            </a:r>
          </a:p>
        </p:txBody>
      </p:sp>
    </p:spTree>
    <p:extLst>
      <p:ext uri="{BB962C8B-B14F-4D97-AF65-F5344CB8AC3E}">
        <p14:creationId xmlns:p14="http://schemas.microsoft.com/office/powerpoint/2010/main" val="1184492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solidFill>
                  <a:srgbClr val="FF0000"/>
                </a:solidFill>
              </a:rPr>
              <a:t>Nickel</a:t>
            </a:r>
          </a:p>
        </p:txBody>
      </p:sp>
      <p:sp>
        <p:nvSpPr>
          <p:cNvPr id="3" name="عنصر نائب للمحتوى 2"/>
          <p:cNvSpPr>
            <a:spLocks noGrp="1"/>
          </p:cNvSpPr>
          <p:nvPr>
            <p:ph idx="1"/>
          </p:nvPr>
        </p:nvSpPr>
        <p:spPr/>
        <p:txBody>
          <a:bodyPr>
            <a:normAutofit/>
          </a:bodyPr>
          <a:lstStyle/>
          <a:p>
            <a:pPr algn="just" rtl="0"/>
            <a:r>
              <a:rPr lang="en-US" dirty="0"/>
              <a:t>If the dose is </a:t>
            </a:r>
            <a:r>
              <a:rPr lang="en-US" dirty="0" smtClean="0"/>
              <a:t>high.</a:t>
            </a:r>
            <a:endParaRPr lang="en-US" dirty="0" smtClean="0"/>
          </a:p>
          <a:p>
            <a:pPr algn="just" rtl="0"/>
            <a:r>
              <a:rPr lang="en-US" dirty="0" smtClean="0"/>
              <a:t> </a:t>
            </a:r>
            <a:r>
              <a:rPr lang="en-US" dirty="0"/>
              <a:t>it may lead to cancerous diseases</a:t>
            </a:r>
            <a:r>
              <a:rPr lang="en-US" dirty="0" smtClean="0"/>
              <a:t>.</a:t>
            </a:r>
          </a:p>
          <a:p>
            <a:pPr algn="just" rtl="0"/>
            <a:r>
              <a:rPr lang="en-US" dirty="0" smtClean="0">
                <a:solidFill>
                  <a:srgbClr val="00B0F0"/>
                </a:solidFill>
              </a:rPr>
              <a:t>Rechargeable </a:t>
            </a:r>
            <a:r>
              <a:rPr lang="en-US" dirty="0">
                <a:solidFill>
                  <a:srgbClr val="00B0F0"/>
                </a:solidFill>
              </a:rPr>
              <a:t>batteries.</a:t>
            </a:r>
          </a:p>
        </p:txBody>
      </p:sp>
    </p:spTree>
    <p:extLst>
      <p:ext uri="{BB962C8B-B14F-4D97-AF65-F5344CB8AC3E}">
        <p14:creationId xmlns:p14="http://schemas.microsoft.com/office/powerpoint/2010/main" val="2660880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7FD0B00E-4C0F-4F75-9859-AF1007B71F97}"/>
              </a:ext>
            </a:extLst>
          </p:cNvPr>
          <p:cNvSpPr>
            <a:spLocks noGrp="1"/>
          </p:cNvSpPr>
          <p:nvPr>
            <p:ph type="title"/>
          </p:nvPr>
        </p:nvSpPr>
        <p:spPr/>
        <p:txBody>
          <a:bodyPr/>
          <a:lstStyle/>
          <a:p>
            <a:pPr algn="ctr" rtl="0"/>
            <a:r>
              <a:rPr lang="en-US" b="1" dirty="0">
                <a:solidFill>
                  <a:srgbClr val="FF0000"/>
                </a:solidFill>
              </a:rPr>
              <a:t>What is electronic waste?</a:t>
            </a:r>
            <a:endParaRPr lang="ar-IQ" b="1" dirty="0">
              <a:solidFill>
                <a:srgbClr val="FF0000"/>
              </a:solidFill>
            </a:endParaRPr>
          </a:p>
        </p:txBody>
      </p:sp>
      <p:sp>
        <p:nvSpPr>
          <p:cNvPr id="3" name="عنصر نائب للمحتوى 2">
            <a:extLst>
              <a:ext uri="{FF2B5EF4-FFF2-40B4-BE49-F238E27FC236}">
                <a16:creationId xmlns="" xmlns:a16="http://schemas.microsoft.com/office/drawing/2014/main" id="{9EAA7381-1710-4BA3-B391-2DCE5278F266}"/>
              </a:ext>
            </a:extLst>
          </p:cNvPr>
          <p:cNvSpPr>
            <a:spLocks noGrp="1"/>
          </p:cNvSpPr>
          <p:nvPr>
            <p:ph idx="1"/>
          </p:nvPr>
        </p:nvSpPr>
        <p:spPr/>
        <p:txBody>
          <a:bodyPr>
            <a:normAutofit/>
          </a:bodyPr>
          <a:lstStyle/>
          <a:p>
            <a:pPr algn="just" rtl="0">
              <a:lnSpc>
                <a:spcPct val="150000"/>
              </a:lnSpc>
            </a:pPr>
            <a:r>
              <a:rPr lang="en-US" dirty="0"/>
              <a:t>All expired computers and all their accessories, mobile devices, electrical appliances such as microwaves and refrigerators, televisions, receivers and transmitters, cameras, photocopiers and printing equipment, fluorescent lamps,...etc.</a:t>
            </a:r>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9040" y="4011168"/>
            <a:ext cx="4632960" cy="284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2845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solidFill>
                  <a:srgbClr val="FF0000"/>
                </a:solidFill>
              </a:rPr>
              <a:t>Silver</a:t>
            </a:r>
          </a:p>
        </p:txBody>
      </p:sp>
      <p:sp>
        <p:nvSpPr>
          <p:cNvPr id="3" name="عنصر نائب للمحتوى 2"/>
          <p:cNvSpPr>
            <a:spLocks noGrp="1"/>
          </p:cNvSpPr>
          <p:nvPr>
            <p:ph idx="1"/>
          </p:nvPr>
        </p:nvSpPr>
        <p:spPr>
          <a:xfrm>
            <a:off x="682752" y="2084832"/>
            <a:ext cx="9611430" cy="3851357"/>
          </a:xfrm>
        </p:spPr>
        <p:txBody>
          <a:bodyPr>
            <a:normAutofit/>
          </a:bodyPr>
          <a:lstStyle/>
          <a:p>
            <a:pPr algn="just" rtl="0"/>
            <a:r>
              <a:rPr lang="en-US" dirty="0"/>
              <a:t>If the dose is repeated, </a:t>
            </a:r>
            <a:r>
              <a:rPr lang="en-US" dirty="0" err="1" smtClean="0"/>
              <a:t>argyria</a:t>
            </a:r>
            <a:r>
              <a:rPr lang="en-US" dirty="0" smtClean="0"/>
              <a:t> </a:t>
            </a:r>
            <a:r>
              <a:rPr lang="en-US" dirty="0"/>
              <a:t>(blue and gray spots on the skin) can occur</a:t>
            </a:r>
            <a:r>
              <a:rPr lang="en-US" dirty="0" smtClean="0"/>
              <a:t>.</a:t>
            </a:r>
          </a:p>
          <a:p>
            <a:pPr algn="just" rtl="0"/>
            <a:r>
              <a:rPr lang="en-US" dirty="0" smtClean="0">
                <a:solidFill>
                  <a:srgbClr val="00B0F0"/>
                </a:solidFill>
              </a:rPr>
              <a:t>Cellular </a:t>
            </a:r>
            <a:r>
              <a:rPr lang="en-US" dirty="0" smtClean="0">
                <a:solidFill>
                  <a:srgbClr val="00B0F0"/>
                </a:solidFill>
              </a:rPr>
              <a:t>or </a:t>
            </a:r>
            <a:r>
              <a:rPr lang="en-US" dirty="0">
                <a:solidFill>
                  <a:srgbClr val="00B0F0"/>
                </a:solidFill>
              </a:rPr>
              <a:t>mobile phones</a:t>
            </a:r>
          </a:p>
        </p:txBody>
      </p:sp>
    </p:spTree>
    <p:extLst>
      <p:ext uri="{BB962C8B-B14F-4D97-AF65-F5344CB8AC3E}">
        <p14:creationId xmlns:p14="http://schemas.microsoft.com/office/powerpoint/2010/main" val="4127286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solidFill>
                  <a:srgbClr val="FF0000"/>
                </a:solidFill>
              </a:rPr>
              <a:t>Beryllium</a:t>
            </a:r>
          </a:p>
        </p:txBody>
      </p:sp>
      <p:sp>
        <p:nvSpPr>
          <p:cNvPr id="3" name="عنصر نائب للمحتوى 2"/>
          <p:cNvSpPr>
            <a:spLocks noGrp="1"/>
          </p:cNvSpPr>
          <p:nvPr>
            <p:ph idx="1"/>
          </p:nvPr>
        </p:nvSpPr>
        <p:spPr/>
        <p:txBody>
          <a:bodyPr>
            <a:normAutofit/>
          </a:bodyPr>
          <a:lstStyle/>
          <a:p>
            <a:pPr algn="just" rtl="0"/>
            <a:r>
              <a:rPr lang="en-US" dirty="0"/>
              <a:t>A substance that causes cancerous diseases</a:t>
            </a:r>
            <a:r>
              <a:rPr lang="en-US" dirty="0" smtClean="0"/>
              <a:t>.</a:t>
            </a:r>
          </a:p>
          <a:p>
            <a:pPr algn="just" rtl="0"/>
            <a:r>
              <a:rPr lang="en-US" dirty="0" smtClean="0">
                <a:solidFill>
                  <a:srgbClr val="00B0F0"/>
                </a:solidFill>
              </a:rPr>
              <a:t>Connectors.</a:t>
            </a:r>
          </a:p>
          <a:p>
            <a:pPr algn="just" rtl="0"/>
            <a:r>
              <a:rPr lang="en-US" dirty="0" smtClean="0">
                <a:solidFill>
                  <a:srgbClr val="00B0F0"/>
                </a:solidFill>
              </a:rPr>
              <a:t>Plastic</a:t>
            </a:r>
            <a:r>
              <a:rPr lang="en-US" dirty="0" smtClean="0"/>
              <a:t>,</a:t>
            </a:r>
          </a:p>
        </p:txBody>
      </p:sp>
    </p:spTree>
    <p:extLst>
      <p:ext uri="{BB962C8B-B14F-4D97-AF65-F5344CB8AC3E}">
        <p14:creationId xmlns:p14="http://schemas.microsoft.com/office/powerpoint/2010/main" val="2279339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solidFill>
                  <a:srgbClr val="FF0000"/>
                </a:solidFill>
              </a:rPr>
              <a:t> polyvinyl chloride</a:t>
            </a:r>
            <a:br>
              <a:rPr lang="en-US" dirty="0">
                <a:solidFill>
                  <a:srgbClr val="FF0000"/>
                </a:solidFill>
              </a:rPr>
            </a:br>
            <a:endParaRPr lang="en-US" dirty="0">
              <a:solidFill>
                <a:srgbClr val="FF0000"/>
              </a:solidFill>
            </a:endParaRPr>
          </a:p>
        </p:txBody>
      </p:sp>
      <p:sp>
        <p:nvSpPr>
          <p:cNvPr id="3" name="عنصر نائب للمحتوى 2"/>
          <p:cNvSpPr>
            <a:spLocks noGrp="1"/>
          </p:cNvSpPr>
          <p:nvPr>
            <p:ph idx="1"/>
          </p:nvPr>
        </p:nvSpPr>
        <p:spPr/>
        <p:txBody>
          <a:bodyPr/>
          <a:lstStyle/>
          <a:p>
            <a:pPr algn="l" rtl="0"/>
            <a:r>
              <a:rPr lang="en-US" dirty="0"/>
              <a:t>It damages the immune system and causes cancer.</a:t>
            </a:r>
          </a:p>
          <a:p>
            <a:pPr algn="l" rtl="0"/>
            <a:r>
              <a:rPr lang="en-US" dirty="0">
                <a:solidFill>
                  <a:srgbClr val="00B0F0"/>
                </a:solidFill>
              </a:rPr>
              <a:t>Screens, </a:t>
            </a:r>
          </a:p>
          <a:p>
            <a:pPr algn="l" rtl="0"/>
            <a:r>
              <a:rPr lang="en-US" dirty="0">
                <a:solidFill>
                  <a:srgbClr val="00B0F0"/>
                </a:solidFill>
              </a:rPr>
              <a:t>keyboards, </a:t>
            </a:r>
          </a:p>
          <a:p>
            <a:pPr algn="l" rtl="0"/>
            <a:r>
              <a:rPr lang="en-US" dirty="0">
                <a:solidFill>
                  <a:srgbClr val="00B0F0"/>
                </a:solidFill>
              </a:rPr>
              <a:t>mice, </a:t>
            </a:r>
          </a:p>
          <a:p>
            <a:pPr algn="l" rtl="0"/>
            <a:r>
              <a:rPr lang="en-US" dirty="0">
                <a:solidFill>
                  <a:srgbClr val="00B0F0"/>
                </a:solidFill>
              </a:rPr>
              <a:t>laptops, </a:t>
            </a:r>
          </a:p>
          <a:p>
            <a:pPr algn="l" rtl="0"/>
            <a:r>
              <a:rPr lang="en-US" dirty="0">
                <a:solidFill>
                  <a:srgbClr val="00B0F0"/>
                </a:solidFill>
              </a:rPr>
              <a:t>USB keys.</a:t>
            </a:r>
          </a:p>
          <a:p>
            <a:endParaRPr lang="en-US" dirty="0"/>
          </a:p>
        </p:txBody>
      </p:sp>
    </p:spTree>
    <p:extLst>
      <p:ext uri="{BB962C8B-B14F-4D97-AF65-F5344CB8AC3E}">
        <p14:creationId xmlns:p14="http://schemas.microsoft.com/office/powerpoint/2010/main" val="3737858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solidFill>
                  <a:srgbClr val="FF0000"/>
                </a:solidFill>
              </a:rPr>
              <a:t>CONCLUSION</a:t>
            </a:r>
            <a:endParaRPr lang="en-US" dirty="0">
              <a:solidFill>
                <a:srgbClr val="FF0000"/>
              </a:solidFill>
            </a:endParaRPr>
          </a:p>
        </p:txBody>
      </p:sp>
      <p:sp>
        <p:nvSpPr>
          <p:cNvPr id="3" name="عنصر نائب للمحتوى 2"/>
          <p:cNvSpPr>
            <a:spLocks noGrp="1"/>
          </p:cNvSpPr>
          <p:nvPr>
            <p:ph idx="1"/>
          </p:nvPr>
        </p:nvSpPr>
        <p:spPr>
          <a:xfrm>
            <a:off x="680321" y="1840992"/>
            <a:ext cx="9613861" cy="4095197"/>
          </a:xfrm>
        </p:spPr>
        <p:txBody>
          <a:bodyPr>
            <a:normAutofit/>
          </a:bodyPr>
          <a:lstStyle/>
          <a:p>
            <a:pPr algn="just" rtl="0"/>
            <a:r>
              <a:rPr lang="en-US" dirty="0" smtClean="0"/>
              <a:t>     This </a:t>
            </a:r>
            <a:r>
              <a:rPr lang="en-US" dirty="0"/>
              <a:t>age of information and communication technology, electronic and electrical devices have become almost indispensable. Owing to the fast-developing nature of the technology, many such devices become obsolete within a few years of their production. These factors, along with the growth in demand due to increasing purchasing power of people across the world, lead to the generation of enormous quantities of e-waste. While e-waste recycling is being carried out in many parts of the world </a:t>
            </a:r>
            <a:r>
              <a:rPr lang="en-US" dirty="0" smtClean="0"/>
              <a:t>to.</a:t>
            </a: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169" y="4713160"/>
            <a:ext cx="9278111" cy="2144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566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581A3F89-795E-4AD5-B3D1-93AD1BFBD0A6}"/>
              </a:ext>
            </a:extLst>
          </p:cNvPr>
          <p:cNvSpPr>
            <a:spLocks noGrp="1"/>
          </p:cNvSpPr>
          <p:nvPr>
            <p:ph type="title"/>
          </p:nvPr>
        </p:nvSpPr>
        <p:spPr/>
        <p:txBody>
          <a:bodyPr/>
          <a:lstStyle/>
          <a:p>
            <a:pPr algn="ctr" rtl="0"/>
            <a:r>
              <a:rPr lang="en-US" b="1" dirty="0">
                <a:solidFill>
                  <a:srgbClr val="FF0000"/>
                </a:solidFill>
              </a:rPr>
              <a:t>Electronic waste</a:t>
            </a:r>
            <a:endParaRPr lang="ar-IQ" b="1" dirty="0">
              <a:solidFill>
                <a:srgbClr val="FF0000"/>
              </a:solidFill>
            </a:endParaRPr>
          </a:p>
        </p:txBody>
      </p:sp>
      <p:sp>
        <p:nvSpPr>
          <p:cNvPr id="3" name="عنصر نائب للمحتوى 2">
            <a:extLst>
              <a:ext uri="{FF2B5EF4-FFF2-40B4-BE49-F238E27FC236}">
                <a16:creationId xmlns="" xmlns:a16="http://schemas.microsoft.com/office/drawing/2014/main" id="{288C487A-7052-4B5F-8585-58D33C385A03}"/>
              </a:ext>
            </a:extLst>
          </p:cNvPr>
          <p:cNvSpPr>
            <a:spLocks noGrp="1"/>
          </p:cNvSpPr>
          <p:nvPr>
            <p:ph idx="1"/>
          </p:nvPr>
        </p:nvSpPr>
        <p:spPr>
          <a:xfrm>
            <a:off x="680321" y="2336872"/>
            <a:ext cx="9613861" cy="4395231"/>
          </a:xfrm>
        </p:spPr>
        <p:txBody>
          <a:bodyPr>
            <a:normAutofit/>
          </a:bodyPr>
          <a:lstStyle/>
          <a:p>
            <a:pPr algn="just" rtl="0"/>
            <a:r>
              <a:rPr lang="en-US" dirty="0" smtClean="0"/>
              <a:t>    Electronic </a:t>
            </a:r>
            <a:r>
              <a:rPr lang="en-US" dirty="0"/>
              <a:t>waste contains toxic substances that harm humans and the environment, and when these devices are disposed of randomly, their toxic elements leak into natural resources, such as water, air, and soil, and reach through the food chain or by inhalation to humans. It is part of the Ministry’s efforts aimed at improving waste management, especially electrical </a:t>
            </a:r>
            <a:r>
              <a:rPr lang="en-US" dirty="0" smtClean="0"/>
              <a:t>waste, and electronic</a:t>
            </a:r>
            <a:r>
              <a:rPr lang="en-US" dirty="0"/>
              <a:t>. </a:t>
            </a:r>
            <a:r>
              <a:rPr lang="en-US" dirty="0" smtClean="0"/>
              <a:t>The </a:t>
            </a:r>
            <a:r>
              <a:rPr lang="en-US" dirty="0"/>
              <a:t>aim of </a:t>
            </a:r>
            <a:r>
              <a:rPr lang="en-US" dirty="0" smtClean="0"/>
              <a:t>this study, protecting </a:t>
            </a:r>
            <a:r>
              <a:rPr lang="en-US" dirty="0"/>
              <a:t>the environment and achieving sustainable development.</a:t>
            </a:r>
            <a:endParaRPr lang="ar-IQ"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37" y="4767071"/>
            <a:ext cx="5108575" cy="212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0554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6B058B3F-C2FB-49A1-9B33-6DD3439385D2}"/>
              </a:ext>
            </a:extLst>
          </p:cNvPr>
          <p:cNvSpPr>
            <a:spLocks noGrp="1"/>
          </p:cNvSpPr>
          <p:nvPr>
            <p:ph type="title"/>
          </p:nvPr>
        </p:nvSpPr>
        <p:spPr/>
        <p:txBody>
          <a:bodyPr/>
          <a:lstStyle/>
          <a:p>
            <a:pPr algn="ctr"/>
            <a:r>
              <a:rPr lang="en-US" b="1" dirty="0">
                <a:solidFill>
                  <a:srgbClr val="FF0000"/>
                </a:solidFill>
              </a:rPr>
              <a:t>Electronic waste that must be collected through this </a:t>
            </a:r>
            <a:r>
              <a:rPr lang="en-US" b="1" dirty="0" smtClean="0">
                <a:solidFill>
                  <a:srgbClr val="FF0000"/>
                </a:solidFill>
              </a:rPr>
              <a:t>study:</a:t>
            </a:r>
            <a:endParaRPr lang="ar-IQ" b="1" dirty="0">
              <a:solidFill>
                <a:srgbClr val="FF0000"/>
              </a:solidFill>
            </a:endParaRPr>
          </a:p>
        </p:txBody>
      </p:sp>
      <p:sp>
        <p:nvSpPr>
          <p:cNvPr id="3" name="عنصر نائب للمحتوى 2">
            <a:extLst>
              <a:ext uri="{FF2B5EF4-FFF2-40B4-BE49-F238E27FC236}">
                <a16:creationId xmlns="" xmlns:a16="http://schemas.microsoft.com/office/drawing/2014/main" id="{0966F527-D779-4AB9-BA45-A122D61B3FE3}"/>
              </a:ext>
            </a:extLst>
          </p:cNvPr>
          <p:cNvSpPr>
            <a:spLocks noGrp="1"/>
          </p:cNvSpPr>
          <p:nvPr>
            <p:ph idx="1"/>
          </p:nvPr>
        </p:nvSpPr>
        <p:spPr/>
        <p:txBody>
          <a:bodyPr>
            <a:normAutofit/>
          </a:bodyPr>
          <a:lstStyle/>
          <a:p>
            <a:pPr algn="just" rtl="0">
              <a:lnSpc>
                <a:spcPct val="150000"/>
              </a:lnSpc>
            </a:pPr>
            <a:r>
              <a:rPr lang="en-US" dirty="0"/>
              <a:t>Computers and all their accessories</a:t>
            </a:r>
            <a:r>
              <a:rPr lang="en-US" dirty="0" smtClean="0"/>
              <a:t>.</a:t>
            </a:r>
          </a:p>
          <a:p>
            <a:pPr algn="just" rtl="0">
              <a:lnSpc>
                <a:spcPct val="150000"/>
              </a:lnSpc>
            </a:pPr>
            <a:r>
              <a:rPr lang="en-US" dirty="0" smtClean="0"/>
              <a:t>Mobile </a:t>
            </a:r>
            <a:r>
              <a:rPr lang="en-US" dirty="0"/>
              <a:t>phones</a:t>
            </a:r>
            <a:r>
              <a:rPr lang="en-US" dirty="0" smtClean="0"/>
              <a:t>.</a:t>
            </a:r>
          </a:p>
          <a:p>
            <a:pPr algn="just" rtl="0">
              <a:lnSpc>
                <a:spcPct val="150000"/>
              </a:lnSpc>
            </a:pPr>
            <a:r>
              <a:rPr lang="en-US" dirty="0" smtClean="0"/>
              <a:t>Bulbs </a:t>
            </a:r>
            <a:r>
              <a:rPr lang="en-US" dirty="0"/>
              <a:t>of all kinds</a:t>
            </a:r>
            <a:r>
              <a:rPr lang="en-US" dirty="0" smtClean="0"/>
              <a:t>.</a:t>
            </a:r>
          </a:p>
          <a:p>
            <a:pPr algn="just" rtl="0">
              <a:lnSpc>
                <a:spcPct val="150000"/>
              </a:lnSpc>
            </a:pPr>
            <a:r>
              <a:rPr lang="en-US" dirty="0" smtClean="0"/>
              <a:t>Dry </a:t>
            </a:r>
            <a:r>
              <a:rPr lang="en-US" dirty="0"/>
              <a:t>batteries of all kinds.</a:t>
            </a:r>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071" y="3291840"/>
            <a:ext cx="5900929" cy="356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2767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680321" y="719328"/>
            <a:ext cx="9613861" cy="5216861"/>
          </a:xfrm>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48238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5057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79FC5BA2-5E51-45C1-80A0-921276362650}"/>
              </a:ext>
            </a:extLst>
          </p:cNvPr>
          <p:cNvSpPr>
            <a:spLocks noGrp="1"/>
          </p:cNvSpPr>
          <p:nvPr>
            <p:ph type="title"/>
          </p:nvPr>
        </p:nvSpPr>
        <p:spPr/>
        <p:txBody>
          <a:bodyPr/>
          <a:lstStyle/>
          <a:p>
            <a:pPr algn="ctr"/>
            <a:r>
              <a:rPr lang="en-US" b="1" dirty="0">
                <a:solidFill>
                  <a:srgbClr val="FF0000"/>
                </a:solidFill>
              </a:rPr>
              <a:t>Rotation</a:t>
            </a:r>
            <a:endParaRPr lang="ar-IQ" b="1" dirty="0">
              <a:solidFill>
                <a:srgbClr val="FF0000"/>
              </a:solidFill>
            </a:endParaRPr>
          </a:p>
        </p:txBody>
      </p:sp>
      <p:sp>
        <p:nvSpPr>
          <p:cNvPr id="3" name="عنصر نائب للمحتوى 2">
            <a:extLst>
              <a:ext uri="{FF2B5EF4-FFF2-40B4-BE49-F238E27FC236}">
                <a16:creationId xmlns="" xmlns:a16="http://schemas.microsoft.com/office/drawing/2014/main" id="{6BF879B1-88D9-49A0-86FE-3294D874452F}"/>
              </a:ext>
            </a:extLst>
          </p:cNvPr>
          <p:cNvSpPr>
            <a:spLocks noGrp="1"/>
          </p:cNvSpPr>
          <p:nvPr>
            <p:ph idx="1"/>
          </p:nvPr>
        </p:nvSpPr>
        <p:spPr>
          <a:xfrm>
            <a:off x="680321" y="2336873"/>
            <a:ext cx="11299644" cy="4143440"/>
          </a:xfrm>
        </p:spPr>
        <p:txBody>
          <a:bodyPr>
            <a:normAutofit/>
          </a:bodyPr>
          <a:lstStyle/>
          <a:p>
            <a:pPr marL="0" indent="0" algn="just" rtl="0">
              <a:buNone/>
            </a:pPr>
            <a:r>
              <a:rPr lang="en-US" dirty="0" smtClean="0"/>
              <a:t>       It </a:t>
            </a:r>
            <a:r>
              <a:rPr lang="en-US" dirty="0"/>
              <a:t>is an act of processing your waste in order to produce new goods. Instead of throwing away unwanted materials, you can simply recycle them to manufacture a new good. In addition, recycling helps reduce the amount of waste that usually collects in a landfill, and thus helps To reduce the amount of toxic chemicals that are buried in the ground.</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7104" y="3803904"/>
            <a:ext cx="5547360" cy="305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6533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C1521480-28A5-4F3B-8617-7D9A8C6074C6}"/>
              </a:ext>
            </a:extLst>
          </p:cNvPr>
          <p:cNvSpPr>
            <a:spLocks noGrp="1"/>
          </p:cNvSpPr>
          <p:nvPr>
            <p:ph type="title"/>
          </p:nvPr>
        </p:nvSpPr>
        <p:spPr/>
        <p:txBody>
          <a:bodyPr/>
          <a:lstStyle/>
          <a:p>
            <a:pPr algn="ctr" rtl="0"/>
            <a:r>
              <a:rPr lang="en-US" dirty="0">
                <a:solidFill>
                  <a:srgbClr val="FF0000"/>
                </a:solidFill>
              </a:rPr>
              <a:t>Recyclable materials</a:t>
            </a:r>
            <a:endParaRPr lang="ar-IQ" dirty="0">
              <a:solidFill>
                <a:srgbClr val="FF0000"/>
              </a:solidFill>
            </a:endParaRPr>
          </a:p>
        </p:txBody>
      </p:sp>
      <p:sp>
        <p:nvSpPr>
          <p:cNvPr id="3" name="عنصر نائب للمحتوى 2">
            <a:extLst>
              <a:ext uri="{FF2B5EF4-FFF2-40B4-BE49-F238E27FC236}">
                <a16:creationId xmlns="" xmlns:a16="http://schemas.microsoft.com/office/drawing/2014/main" id="{21CDF03D-4D57-4574-81E7-F12257C6EAC2}"/>
              </a:ext>
            </a:extLst>
          </p:cNvPr>
          <p:cNvSpPr>
            <a:spLocks noGrp="1"/>
          </p:cNvSpPr>
          <p:nvPr>
            <p:ph idx="1"/>
          </p:nvPr>
        </p:nvSpPr>
        <p:spPr>
          <a:xfrm>
            <a:off x="680321" y="2011680"/>
            <a:ext cx="9613861" cy="4521641"/>
          </a:xfrm>
        </p:spPr>
        <p:txBody>
          <a:bodyPr>
            <a:normAutofit/>
          </a:bodyPr>
          <a:lstStyle/>
          <a:p>
            <a:pPr algn="just" rtl="0"/>
            <a:r>
              <a:rPr lang="en-US" dirty="0"/>
              <a:t>Fluorescent lamps (</a:t>
            </a:r>
            <a:r>
              <a:rPr lang="en-US" dirty="0" err="1"/>
              <a:t>aluminium</a:t>
            </a:r>
            <a:r>
              <a:rPr lang="en-US" dirty="0"/>
              <a:t>, glass, mercury</a:t>
            </a:r>
            <a:r>
              <a:rPr lang="en-US" dirty="0" smtClean="0"/>
              <a:t>).</a:t>
            </a:r>
          </a:p>
          <a:p>
            <a:pPr algn="just" rtl="0"/>
            <a:r>
              <a:rPr lang="en-US" dirty="0" smtClean="0"/>
              <a:t>Dry </a:t>
            </a:r>
            <a:r>
              <a:rPr lang="en-US" dirty="0"/>
              <a:t>batteries (lead and plastic are reused to make new batteries</a:t>
            </a:r>
            <a:r>
              <a:rPr lang="en-US" dirty="0" smtClean="0"/>
              <a:t>).</a:t>
            </a:r>
          </a:p>
          <a:p>
            <a:pPr algn="just" rtl="0"/>
            <a:r>
              <a:rPr lang="en-US" dirty="0" smtClean="0"/>
              <a:t>Mobile </a:t>
            </a:r>
            <a:r>
              <a:rPr lang="en-US" dirty="0"/>
              <a:t>phone and rechargeable batteries (cadmium, nickel and iron can be reused</a:t>
            </a:r>
            <a:r>
              <a:rPr lang="en-US" dirty="0" smtClean="0"/>
              <a:t>).</a:t>
            </a:r>
          </a:p>
          <a:p>
            <a:pPr algn="just" rtl="0"/>
            <a:r>
              <a:rPr lang="en-US" dirty="0" smtClean="0"/>
              <a:t>Television </a:t>
            </a:r>
            <a:r>
              <a:rPr lang="en-US" dirty="0"/>
              <a:t>(glass and lead are reused</a:t>
            </a:r>
            <a:r>
              <a:rPr lang="en-US" dirty="0" smtClean="0"/>
              <a:t>).</a:t>
            </a:r>
          </a:p>
          <a:p>
            <a:pPr algn="just" rtl="0"/>
            <a:r>
              <a:rPr lang="en-US" dirty="0" smtClean="0"/>
              <a:t>Computer </a:t>
            </a:r>
            <a:r>
              <a:rPr lang="en-US" dirty="0"/>
              <a:t>(mercury, steel, plastic and gold are reused</a:t>
            </a:r>
            <a:r>
              <a:rPr lang="en-US" dirty="0" smtClean="0"/>
              <a:t>).</a:t>
            </a:r>
          </a:p>
          <a:p>
            <a:pPr algn="just" rtl="0"/>
            <a:r>
              <a:rPr lang="en-US" dirty="0" smtClean="0"/>
              <a:t>Computer </a:t>
            </a:r>
            <a:r>
              <a:rPr lang="en-US" dirty="0"/>
              <a:t>screens (glass, gold and lead can be reused</a:t>
            </a:r>
            <a:r>
              <a:rPr lang="en-US" dirty="0" smtClean="0"/>
              <a:t>).</a:t>
            </a:r>
            <a:endParaRPr lang="ar-IQ" dirty="0"/>
          </a:p>
        </p:txBody>
      </p:sp>
    </p:spTree>
    <p:extLst>
      <p:ext uri="{BB962C8B-B14F-4D97-AF65-F5344CB8AC3E}">
        <p14:creationId xmlns:p14="http://schemas.microsoft.com/office/powerpoint/2010/main" val="3402944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a:solidFill>
                  <a:srgbClr val="FF0000"/>
                </a:solidFill>
              </a:rPr>
              <a:t>Electrical and electronic waste management policy</a:t>
            </a:r>
          </a:p>
        </p:txBody>
      </p:sp>
      <p:sp>
        <p:nvSpPr>
          <p:cNvPr id="3" name="عنصر نائب للمحتوى 2"/>
          <p:cNvSpPr>
            <a:spLocks noGrp="1"/>
          </p:cNvSpPr>
          <p:nvPr>
            <p:ph idx="1"/>
          </p:nvPr>
        </p:nvSpPr>
        <p:spPr>
          <a:xfrm>
            <a:off x="680321" y="1975104"/>
            <a:ext cx="9613861" cy="3961085"/>
          </a:xfrm>
        </p:spPr>
        <p:txBody>
          <a:bodyPr/>
          <a:lstStyle/>
          <a:p>
            <a:pPr algn="just" rtl="0"/>
            <a:r>
              <a:rPr lang="en-US" b="1" dirty="0" smtClean="0">
                <a:solidFill>
                  <a:srgbClr val="FFFF00"/>
                </a:solidFill>
              </a:rPr>
              <a:t>1-</a:t>
            </a:r>
            <a:r>
              <a:rPr lang="en-US" dirty="0" smtClean="0"/>
              <a:t> Activating </a:t>
            </a:r>
            <a:r>
              <a:rPr lang="en-US" dirty="0"/>
              <a:t>the prohibition of throwing electrical and electronic waste into solid waste landfills as household waste, dealing with it in a special manner commensurate with its danger, and developing appropriate mechanisms for sorting, collecting, recycling, treating, disposing of it, or exporting it for treatment.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7808" y="3474720"/>
            <a:ext cx="4584192" cy="338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8637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680321" y="743712"/>
            <a:ext cx="9613861" cy="5192477"/>
          </a:xfrm>
        </p:spPr>
        <p:txBody>
          <a:bodyPr/>
          <a:lstStyle/>
          <a:p>
            <a:pPr algn="just" rtl="0"/>
            <a:r>
              <a:rPr lang="en-US" b="1" dirty="0" smtClean="0">
                <a:solidFill>
                  <a:srgbClr val="FFFF00"/>
                </a:solidFill>
              </a:rPr>
              <a:t>2-</a:t>
            </a:r>
            <a:r>
              <a:rPr lang="en-US" dirty="0" smtClean="0"/>
              <a:t> Reducing </a:t>
            </a:r>
            <a:r>
              <a:rPr lang="en-US" dirty="0"/>
              <a:t>the production of electrical and electronic waste to reduce its impact on the environment through</a:t>
            </a:r>
            <a:r>
              <a:rPr lang="en-US" dirty="0" smtClean="0"/>
              <a:t>:</a:t>
            </a:r>
          </a:p>
          <a:p>
            <a:pPr algn="just" rtl="0"/>
            <a:r>
              <a:rPr lang="en-US" b="1" dirty="0" smtClean="0">
                <a:solidFill>
                  <a:srgbClr val="FF0000"/>
                </a:solidFill>
              </a:rPr>
              <a:t>A-</a:t>
            </a:r>
            <a:r>
              <a:rPr lang="en-US" dirty="0" smtClean="0"/>
              <a:t> </a:t>
            </a:r>
            <a:r>
              <a:rPr lang="en-US" dirty="0" smtClean="0"/>
              <a:t>Use </a:t>
            </a:r>
            <a:r>
              <a:rPr lang="en-US" dirty="0"/>
              <a:t>of less toxic materials in production </a:t>
            </a:r>
            <a:r>
              <a:rPr lang="en-US" dirty="0" err="1"/>
              <a:t>processesUsing</a:t>
            </a:r>
            <a:r>
              <a:rPr lang="en-US" dirty="0"/>
              <a:t> recycled materials in production processes and reducing the use of primary raw materials as permitted for different products</a:t>
            </a:r>
            <a:r>
              <a:rPr lang="en-US" dirty="0" smtClean="0"/>
              <a:t>.</a:t>
            </a:r>
          </a:p>
          <a:p>
            <a:pPr algn="just" rtl="0"/>
            <a:r>
              <a:rPr lang="en-US" b="1" dirty="0" smtClean="0">
                <a:solidFill>
                  <a:srgbClr val="FF0000"/>
                </a:solidFill>
              </a:rPr>
              <a:t>B- </a:t>
            </a:r>
            <a:r>
              <a:rPr lang="en-US" dirty="0" smtClean="0"/>
              <a:t>Using </a:t>
            </a:r>
            <a:r>
              <a:rPr lang="en-US" dirty="0"/>
              <a:t>the best available technologies and best environmental practices</a:t>
            </a:r>
            <a:r>
              <a:rPr lang="en-US" dirty="0" smtClean="0"/>
              <a:t>.</a:t>
            </a:r>
          </a:p>
          <a:p>
            <a:pPr algn="just" rtl="0"/>
            <a:r>
              <a:rPr lang="en-US" b="1" dirty="0" smtClean="0">
                <a:solidFill>
                  <a:srgbClr val="FF0000"/>
                </a:solidFill>
              </a:rPr>
              <a:t>C- </a:t>
            </a:r>
            <a:r>
              <a:rPr lang="en-US" dirty="0" smtClean="0"/>
              <a:t>Producing </a:t>
            </a:r>
            <a:r>
              <a:rPr lang="en-US" dirty="0"/>
              <a:t>and importing reusable and recyclable products</a:t>
            </a:r>
            <a:r>
              <a:rPr lang="en-US" dirty="0" smtClean="0"/>
              <a:t>.</a:t>
            </a:r>
          </a:p>
          <a:p>
            <a:pPr algn="just" rtl="0"/>
            <a:r>
              <a:rPr lang="en-US" b="1" dirty="0" smtClean="0">
                <a:solidFill>
                  <a:srgbClr val="FF0000"/>
                </a:solidFill>
              </a:rPr>
              <a:t>D-</a:t>
            </a:r>
            <a:r>
              <a:rPr lang="en-US" dirty="0" smtClean="0"/>
              <a:t> </a:t>
            </a:r>
            <a:r>
              <a:rPr lang="en-US" dirty="0" smtClean="0"/>
              <a:t>Follow </a:t>
            </a:r>
            <a:r>
              <a:rPr lang="en-US" dirty="0"/>
              <a:t>the internationally used and locally approved treatment methods that have been proven to be appropriate in a way that preserves environmental elements, and benefit from the guidelines issued by the relevant accredited bodies.</a:t>
            </a:r>
          </a:p>
        </p:txBody>
      </p:sp>
    </p:spTree>
    <p:extLst>
      <p:ext uri="{BB962C8B-B14F-4D97-AF65-F5344CB8AC3E}">
        <p14:creationId xmlns:p14="http://schemas.microsoft.com/office/powerpoint/2010/main" val="1767703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برلين">
  <a:themeElements>
    <a:clrScheme name="مخصص 1">
      <a:dk1>
        <a:sysClr val="windowText" lastClr="000000"/>
      </a:dk1>
      <a:lt1>
        <a:sysClr val="window" lastClr="FFFFFF"/>
      </a:lt1>
      <a:dk2>
        <a:srgbClr val="F9D0C0"/>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برلين">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TM04033917[[fn=برلين]]</Template>
  <TotalTime>311</TotalTime>
  <Words>903</Words>
  <Application>Microsoft Office PowerPoint</Application>
  <PresentationFormat>مخصص</PresentationFormat>
  <Paragraphs>95</Paragraphs>
  <Slides>23</Slides>
  <Notes>0</Notes>
  <HiddenSlides>0</HiddenSlides>
  <MMClips>0</MMClips>
  <ScaleCrop>false</ScaleCrop>
  <HeadingPairs>
    <vt:vector size="4" baseType="variant">
      <vt:variant>
        <vt:lpstr>نسق</vt:lpstr>
      </vt:variant>
      <vt:variant>
        <vt:i4>1</vt:i4>
      </vt:variant>
      <vt:variant>
        <vt:lpstr>عناوين الشرائح</vt:lpstr>
      </vt:variant>
      <vt:variant>
        <vt:i4>23</vt:i4>
      </vt:variant>
    </vt:vector>
  </HeadingPairs>
  <TitlesOfParts>
    <vt:vector size="24" baseType="lpstr">
      <vt:lpstr>برلين</vt:lpstr>
      <vt:lpstr>Computer recycling</vt:lpstr>
      <vt:lpstr>What is electronic waste?</vt:lpstr>
      <vt:lpstr>Electronic waste</vt:lpstr>
      <vt:lpstr>Electronic waste that must be collected through this study:</vt:lpstr>
      <vt:lpstr>عرض تقديمي في PowerPoint</vt:lpstr>
      <vt:lpstr>Rotation</vt:lpstr>
      <vt:lpstr>Recyclable materials</vt:lpstr>
      <vt:lpstr>Electrical and electronic waste management policy</vt:lpstr>
      <vt:lpstr>عرض تقديمي في PowerPoint</vt:lpstr>
      <vt:lpstr>عرض تقديمي في PowerPoint</vt:lpstr>
      <vt:lpstr>عرض تقديمي في PowerPoint</vt:lpstr>
      <vt:lpstr>عرض تقديمي في PowerPoint</vt:lpstr>
      <vt:lpstr>عرض تقديمي في PowerPoint</vt:lpstr>
      <vt:lpstr>Arsenic</vt:lpstr>
      <vt:lpstr>Cadmium</vt:lpstr>
      <vt:lpstr>chrome</vt:lpstr>
      <vt:lpstr>Copper</vt:lpstr>
      <vt:lpstr>Lead</vt:lpstr>
      <vt:lpstr>Nickel</vt:lpstr>
      <vt:lpstr>Silver</vt:lpstr>
      <vt:lpstr>Beryllium</vt:lpstr>
      <vt:lpstr> polyvinyl chloride </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 Between Vitamin D Deficiency and Bacterial Vagenosis in First Trimester Pregnant in Hilla City</dc:title>
  <dc:creator>Hayder Al-Zamely</dc:creator>
  <cp:lastModifiedBy>weaam</cp:lastModifiedBy>
  <cp:revision>40</cp:revision>
  <dcterms:created xsi:type="dcterms:W3CDTF">2021-12-23T17:52:36Z</dcterms:created>
  <dcterms:modified xsi:type="dcterms:W3CDTF">2023-10-10T16:13:56Z</dcterms:modified>
</cp:coreProperties>
</file>